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357C75-3C3C-493F-9326-A1D8B0D3DF47}"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1FD3D-147F-42C4-AC25-BB99C04097D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5FECC05-FFA6-4673-ACB2-CC3C948B5AE8}" type="slidenum">
              <a:rPr lang="fr-FR" smtClean="0"/>
              <a:pPr/>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1FE4208E-F19A-49E4-BED8-A77F1BB653A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E4208E-F19A-49E4-BED8-A77F1BB653A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E4208E-F19A-49E4-BED8-A77F1BB653A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E4208E-F19A-49E4-BED8-A77F1BB653A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E4208E-F19A-49E4-BED8-A77F1BB653A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E4208E-F19A-49E4-BED8-A77F1BB653A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E4208E-F19A-49E4-BED8-A77F1BB653A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E4208E-F19A-49E4-BED8-A77F1BB653A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E4208E-F19A-49E4-BED8-A77F1BB653A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E4208E-F19A-49E4-BED8-A77F1BB653A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67622D5-A450-4E93-9A9E-92C529A82A49}"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1FE4208E-F19A-49E4-BED8-A77F1BB653A7}"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67622D5-A450-4E93-9A9E-92C529A82A49}" type="datetimeFigureOut">
              <a:rPr lang="fr-FR" smtClean="0"/>
              <a:pPr/>
              <a:t>18/03/2020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FE4208E-F19A-49E4-BED8-A77F1BB653A7}"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wiamaboulhoud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solidFill>
                  <a:srgbClr val="FF0000"/>
                </a:solidFill>
                <a:latin typeface="Times New Roman" pitchFamily="18" charset="0"/>
                <a:cs typeface="Times New Roman" pitchFamily="18" charset="0"/>
              </a:rPr>
              <a:t>LES FINANCES PUBLIQUES</a:t>
            </a:r>
            <a:endParaRPr lang="fr-FR" b="1" dirty="0">
              <a:solidFill>
                <a:srgbClr val="FF0000"/>
              </a:solidFill>
              <a:latin typeface="Times New Roman" pitchFamily="18" charset="0"/>
              <a:cs typeface="Times New Roman" pitchFamily="18" charset="0"/>
            </a:endParaRPr>
          </a:p>
        </p:txBody>
      </p:sp>
      <p:sp>
        <p:nvSpPr>
          <p:cNvPr id="3" name="Sous-titre 2"/>
          <p:cNvSpPr>
            <a:spLocks noGrp="1"/>
          </p:cNvSpPr>
          <p:nvPr>
            <p:ph type="subTitle" idx="1"/>
          </p:nvPr>
        </p:nvSpPr>
        <p:spPr>
          <a:xfrm>
            <a:off x="533400" y="3228536"/>
            <a:ext cx="7854696" cy="3152792"/>
          </a:xfrm>
        </p:spPr>
        <p:txBody>
          <a:bodyPr>
            <a:normAutofit fontScale="70000" lnSpcReduction="20000"/>
          </a:bodyPr>
          <a:lstStyle/>
          <a:p>
            <a:endParaRPr lang="fr-FR" dirty="0" smtClean="0">
              <a:solidFill>
                <a:schemeClr val="tx1"/>
              </a:solidFill>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r>
              <a:rPr lang="fr-FR" dirty="0" smtClean="0">
                <a:solidFill>
                  <a:schemeClr val="tx1"/>
                </a:solidFill>
                <a:latin typeface="Times New Roman" pitchFamily="18" charset="0"/>
                <a:cs typeface="Times New Roman" pitchFamily="18" charset="0"/>
              </a:rPr>
              <a:t>Pr. ABOULHOUDA Wiam</a:t>
            </a:r>
          </a:p>
          <a:p>
            <a:r>
              <a:rPr lang="fr-FR" dirty="0" smtClean="0">
                <a:latin typeface="Times New Roman" pitchFamily="18" charset="0"/>
                <a:cs typeface="Times New Roman" pitchFamily="18" charset="0"/>
              </a:rPr>
              <a:t>Pr KETTANI Brahim</a:t>
            </a:r>
          </a:p>
          <a:p>
            <a:r>
              <a:rPr lang="fr-FR" dirty="0" smtClean="0">
                <a:latin typeface="Times New Roman" pitchFamily="18" charset="0"/>
                <a:cs typeface="Times New Roman" pitchFamily="18" charset="0"/>
              </a:rPr>
              <a:t>Semestre 4</a:t>
            </a:r>
          </a:p>
          <a:p>
            <a:r>
              <a:rPr lang="fr-FR" dirty="0" smtClean="0">
                <a:latin typeface="Times New Roman" pitchFamily="18" charset="0"/>
                <a:cs typeface="Times New Roman" pitchFamily="18" charset="0"/>
              </a:rPr>
              <a:t>E2,E3,E7,E8 </a:t>
            </a:r>
            <a:endParaRPr lang="fr-FR" dirty="0" smtClean="0">
              <a:solidFill>
                <a:schemeClr val="tx1"/>
              </a:solidFill>
              <a:latin typeface="Times New Roman" pitchFamily="18" charset="0"/>
              <a:cs typeface="Times New Roman" pitchFamily="18" charset="0"/>
            </a:endParaRPr>
          </a:p>
          <a:p>
            <a:endParaRPr lang="fr-FR" dirty="0" smtClean="0">
              <a:solidFill>
                <a:schemeClr val="tx1"/>
              </a:solidFill>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r>
              <a:rPr lang="fr-FR" sz="2000" dirty="0" smtClean="0">
                <a:solidFill>
                  <a:schemeClr val="tx1"/>
                </a:solidFill>
                <a:latin typeface="Times New Roman" pitchFamily="18" charset="0"/>
                <a:cs typeface="Times New Roman" pitchFamily="18" charset="0"/>
              </a:rPr>
              <a:t>Année universitaire: </a:t>
            </a:r>
            <a:r>
              <a:rPr lang="fr-FR" sz="2000" dirty="0" smtClean="0">
                <a:solidFill>
                  <a:schemeClr val="tx1"/>
                </a:solidFill>
                <a:latin typeface="Times New Roman" pitchFamily="18" charset="0"/>
                <a:cs typeface="Times New Roman" pitchFamily="18" charset="0"/>
              </a:rPr>
              <a:t>2019-2020</a:t>
            </a:r>
          </a:p>
          <a:p>
            <a:r>
              <a:rPr lang="fr-FR" sz="2000" dirty="0" smtClean="0">
                <a:latin typeface="Times New Roman" pitchFamily="18" charset="0"/>
                <a:cs typeface="Times New Roman" pitchFamily="18" charset="0"/>
                <a:hlinkClick r:id="rId2"/>
              </a:rPr>
              <a:t>wiamaboulhouda@gmail.com</a:t>
            </a:r>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PR ABOULHOUDA  : 0667075028</a:t>
            </a:r>
            <a:endParaRPr lang="fr-FR"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Avec la constitution 2011 et la nouvelle loi organique des finances 130-13, les finances publiques requièrent une nouvelle définition:</a:t>
            </a:r>
          </a:p>
          <a:p>
            <a:pPr>
              <a:buNone/>
            </a:pPr>
            <a:r>
              <a:rPr lang="fr-FR" dirty="0" smtClean="0"/>
              <a:t>		 l’étude des moyens  par lesquels l’Etat se procure les ressources afin de financer des dépenses assurant son intervention dans la vie économique et sociale, et ce, dans le cadre de la nouvelle gestion publique axée sur la performance</a:t>
            </a:r>
            <a:endParaRPr lang="fr-FR" dirty="0"/>
          </a:p>
        </p:txBody>
      </p:sp>
      <p:sp>
        <p:nvSpPr>
          <p:cNvPr id="4" name="Flèche droite 3"/>
          <p:cNvSpPr/>
          <p:nvPr/>
        </p:nvSpPr>
        <p:spPr>
          <a:xfrm>
            <a:off x="899592" y="3284984"/>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a:latin typeface="Times New Roman" pitchFamily="18" charset="0"/>
                <a:cs typeface="Times New Roman" pitchFamily="18" charset="0"/>
              </a:rPr>
              <a:t>Ainsi, les finances publiques ne sont pas simplement la description, l'analyse </a:t>
            </a:r>
            <a:r>
              <a:rPr lang="fr-FR">
                <a:latin typeface="Times New Roman" pitchFamily="18" charset="0"/>
                <a:cs typeface="Times New Roman" pitchFamily="18" charset="0"/>
              </a:rPr>
              <a:t>des </a:t>
            </a:r>
            <a:r>
              <a:rPr lang="fr-FR" smtClean="0">
                <a:latin typeface="Times New Roman" pitchFamily="18" charset="0"/>
                <a:cs typeface="Times New Roman" pitchFamily="18" charset="0"/>
              </a:rPr>
              <a:t>recettes, </a:t>
            </a:r>
            <a:r>
              <a:rPr lang="fr-FR" dirty="0">
                <a:latin typeface="Times New Roman" pitchFamily="18" charset="0"/>
                <a:cs typeface="Times New Roman" pitchFamily="18" charset="0"/>
              </a:rPr>
              <a:t>des dépenses et des règles qui permettent de les adopter mais, plus largement, la façon dont sont décidées les différentes politiques publiques. Donc, étudier les finances publiques c'est étudier la façon dont les personnes publiques, et parfois aussi les personnes privées, réalisent leur politique.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b="1" dirty="0">
                <a:latin typeface="Times New Roman" pitchFamily="18" charset="0"/>
                <a:cs typeface="Times New Roman" pitchFamily="18" charset="0"/>
              </a:rPr>
              <a:t/>
            </a:r>
            <a:br>
              <a:rPr lang="fr-FR" sz="2400" b="1" dirty="0">
                <a:latin typeface="Times New Roman" pitchFamily="18" charset="0"/>
                <a:cs typeface="Times New Roman" pitchFamily="18" charset="0"/>
              </a:rPr>
            </a:br>
            <a:endParaRPr lang="fr-FR" sz="2400" dirty="0">
              <a:solidFill>
                <a:schemeClr val="accent6">
                  <a:lumMod val="75000"/>
                </a:schemeClr>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pPr algn="ctr">
              <a:buNone/>
            </a:pPr>
            <a:endParaRPr lang="fr-FR" sz="5400" b="1" dirty="0" smtClean="0">
              <a:solidFill>
                <a:schemeClr val="accent1"/>
              </a:solidFill>
              <a:latin typeface="Times New Roman" pitchFamily="18" charset="0"/>
              <a:cs typeface="Times New Roman" pitchFamily="18" charset="0"/>
            </a:endParaRPr>
          </a:p>
          <a:p>
            <a:pPr algn="ctr">
              <a:buNone/>
            </a:pPr>
            <a:r>
              <a:rPr lang="fr-FR" sz="5400" b="1" smtClean="0">
                <a:solidFill>
                  <a:schemeClr val="accent1"/>
                </a:solidFill>
                <a:latin typeface="Times New Roman" pitchFamily="18" charset="0"/>
                <a:cs typeface="Times New Roman" pitchFamily="18" charset="0"/>
              </a:rPr>
              <a:t>Chapitre </a:t>
            </a:r>
            <a:r>
              <a:rPr lang="fr-FR" sz="5400" b="1" dirty="0" smtClean="0">
                <a:solidFill>
                  <a:schemeClr val="accent1"/>
                </a:solidFill>
                <a:latin typeface="Times New Roman" pitchFamily="18" charset="0"/>
                <a:cs typeface="Times New Roman" pitchFamily="18" charset="0"/>
              </a:rPr>
              <a:t>préliminaire</a:t>
            </a:r>
            <a:endParaRPr lang="fr-FR" sz="5400" b="1" dirty="0">
              <a:solidFill>
                <a:schemeClr val="accent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Autofit/>
          </a:bodyPr>
          <a:lstStyle/>
          <a:p>
            <a:r>
              <a:rPr lang="fr-FR" sz="3600" b="1" dirty="0" smtClean="0">
                <a:solidFill>
                  <a:schemeClr val="accent6">
                    <a:lumMod val="75000"/>
                  </a:schemeClr>
                </a:solidFill>
                <a:latin typeface="Times New Roman" pitchFamily="18" charset="0"/>
                <a:cs typeface="Times New Roman" pitchFamily="18" charset="0"/>
              </a:rPr>
              <a:t>I- Les finances publiques classiques et les </a:t>
            </a:r>
            <a:r>
              <a:rPr lang="fr-FR" sz="2800" b="1" dirty="0" smtClean="0">
                <a:solidFill>
                  <a:schemeClr val="accent6">
                    <a:lumMod val="75000"/>
                  </a:schemeClr>
                </a:solidFill>
                <a:latin typeface="Times New Roman" pitchFamily="18" charset="0"/>
                <a:cs typeface="Times New Roman" pitchFamily="18" charset="0"/>
              </a:rPr>
              <a:t>finances</a:t>
            </a:r>
            <a:r>
              <a:rPr lang="fr-FR" sz="3600" b="1" dirty="0" smtClean="0">
                <a:solidFill>
                  <a:schemeClr val="accent6">
                    <a:lumMod val="75000"/>
                  </a:schemeClr>
                </a:solidFill>
                <a:latin typeface="Times New Roman" pitchFamily="18" charset="0"/>
                <a:cs typeface="Times New Roman" pitchFamily="18" charset="0"/>
              </a:rPr>
              <a:t> publiques modernes</a:t>
            </a:r>
            <a:endParaRPr lang="fr-FR" sz="3600" dirty="0"/>
          </a:p>
        </p:txBody>
      </p:sp>
      <p:sp>
        <p:nvSpPr>
          <p:cNvPr id="3" name="Espace réservé du texte 2"/>
          <p:cNvSpPr>
            <a:spLocks noGrp="1"/>
          </p:cNvSpPr>
          <p:nvPr>
            <p:ph type="body" idx="1"/>
          </p:nvPr>
        </p:nvSpPr>
        <p:spPr>
          <a:xfrm>
            <a:off x="539552" y="1196752"/>
            <a:ext cx="4040188" cy="576064"/>
          </a:xfrm>
        </p:spPr>
        <p:txBody>
          <a:bodyPr/>
          <a:lstStyle/>
          <a:p>
            <a:pPr algn="ctr"/>
            <a:r>
              <a:rPr lang="fr-FR" dirty="0" smtClean="0">
                <a:solidFill>
                  <a:schemeClr val="accent5">
                    <a:lumMod val="75000"/>
                  </a:schemeClr>
                </a:solidFill>
                <a:latin typeface="Times New Roman" pitchFamily="18" charset="0"/>
                <a:cs typeface="Times New Roman" pitchFamily="18" charset="0"/>
              </a:rPr>
              <a:t>Conception classique</a:t>
            </a:r>
            <a:endParaRPr lang="fr-FR" dirty="0">
              <a:solidFill>
                <a:schemeClr val="accent5">
                  <a:lumMod val="75000"/>
                </a:schemeClr>
              </a:solidFill>
              <a:latin typeface="Times New Roman" pitchFamily="18" charset="0"/>
              <a:cs typeface="Times New Roman" pitchFamily="18" charset="0"/>
            </a:endParaRPr>
          </a:p>
        </p:txBody>
      </p:sp>
      <p:sp>
        <p:nvSpPr>
          <p:cNvPr id="5" name="Espace réservé du texte 4"/>
          <p:cNvSpPr>
            <a:spLocks noGrp="1"/>
          </p:cNvSpPr>
          <p:nvPr>
            <p:ph type="body" sz="half" idx="3"/>
          </p:nvPr>
        </p:nvSpPr>
        <p:spPr>
          <a:xfrm>
            <a:off x="4645025" y="1196753"/>
            <a:ext cx="4041775" cy="576063"/>
          </a:xfrm>
        </p:spPr>
        <p:txBody>
          <a:bodyPr>
            <a:normAutofit fontScale="92500"/>
          </a:bodyPr>
          <a:lstStyle/>
          <a:p>
            <a:r>
              <a:rPr lang="fr-FR" dirty="0" smtClean="0">
                <a:solidFill>
                  <a:schemeClr val="accent5">
                    <a:lumMod val="75000"/>
                  </a:schemeClr>
                </a:solidFill>
                <a:latin typeface="Times New Roman" pitchFamily="18" charset="0"/>
                <a:cs typeface="Times New Roman" pitchFamily="18" charset="0"/>
              </a:rPr>
              <a:t>Conception moderne modernes</a:t>
            </a:r>
            <a:endParaRPr lang="fr-FR" dirty="0">
              <a:solidFill>
                <a:schemeClr val="accent5">
                  <a:lumMod val="75000"/>
                </a:schemeClr>
              </a:solidFill>
              <a:latin typeface="Times New Roman" pitchFamily="18" charset="0"/>
              <a:cs typeface="Times New Roman" pitchFamily="18" charset="0"/>
            </a:endParaRPr>
          </a:p>
        </p:txBody>
      </p:sp>
      <p:sp>
        <p:nvSpPr>
          <p:cNvPr id="4" name="Espace réservé du contenu 3"/>
          <p:cNvSpPr>
            <a:spLocks noGrp="1"/>
          </p:cNvSpPr>
          <p:nvPr>
            <p:ph sz="quarter" idx="2"/>
          </p:nvPr>
        </p:nvSpPr>
        <p:spPr>
          <a:xfrm>
            <a:off x="457200" y="2204864"/>
            <a:ext cx="4040188" cy="3921299"/>
          </a:xfrm>
        </p:spPr>
        <p:txBody>
          <a:bodyPr>
            <a:normAutofit fontScale="92500"/>
          </a:bodyPr>
          <a:lstStyle/>
          <a:p>
            <a:pPr algn="just"/>
            <a:r>
              <a:rPr lang="fr-FR" dirty="0" smtClean="0">
                <a:latin typeface="Times New Roman" pitchFamily="18" charset="0"/>
                <a:cs typeface="Times New Roman" pitchFamily="18" charset="0"/>
              </a:rPr>
              <a:t>les Finances Publiques sont « une science des moyens par lesquels l'État et les autres collectivités publiques se procurent et utilisent les ressources nécessaires à la couverture des dépenses publiques, par la répartition entre individus des charges qui en résultent»(G.BAKANDEJA WA MPUNGU, 2006, p.19).</a:t>
            </a:r>
          </a:p>
          <a:p>
            <a:pPr algn="just"/>
            <a:r>
              <a:rPr lang="fr-FR" dirty="0" smtClean="0">
                <a:latin typeface="Times New Roman" pitchFamily="18" charset="0"/>
                <a:cs typeface="Times New Roman" pitchFamily="18" charset="0"/>
              </a:rPr>
              <a:t>Liée à l’Etat libéral ou Etat gendarme</a:t>
            </a:r>
            <a:endParaRPr lang="fr-FR" dirty="0"/>
          </a:p>
        </p:txBody>
      </p:sp>
      <p:sp>
        <p:nvSpPr>
          <p:cNvPr id="6" name="Espace réservé du contenu 5"/>
          <p:cNvSpPr>
            <a:spLocks noGrp="1"/>
          </p:cNvSpPr>
          <p:nvPr>
            <p:ph sz="quarter" idx="4"/>
          </p:nvPr>
        </p:nvSpPr>
        <p:spPr>
          <a:xfrm>
            <a:off x="4645025" y="2132856"/>
            <a:ext cx="4041775" cy="3993307"/>
          </a:xfrm>
        </p:spPr>
        <p:txBody>
          <a:bodyPr>
            <a:normAutofit/>
          </a:bodyPr>
          <a:lstStyle/>
          <a:p>
            <a:pPr algn="just"/>
            <a:r>
              <a:rPr lang="fr-FR" dirty="0" smtClean="0">
                <a:latin typeface="Times New Roman" pitchFamily="18" charset="0"/>
                <a:cs typeface="Times New Roman" pitchFamily="18" charset="0"/>
              </a:rPr>
              <a:t>Selon M. Duverger : « la science qui étudie l'activité de l'État en tant qu'il emploi des techniques particulières dites techniques financières pour la couverture de ses dépenses,(taxes, impôts, emprunts, procédés monétaires, budget, etc.) ».</a:t>
            </a:r>
          </a:p>
          <a:p>
            <a:r>
              <a:rPr lang="fr-FR" dirty="0" smtClean="0">
                <a:latin typeface="Times New Roman" pitchFamily="18" charset="0"/>
                <a:cs typeface="Times New Roman" pitchFamily="18" charset="0"/>
              </a:rPr>
              <a:t>Liée à l’Etat interventionniste ou Etat providence</a:t>
            </a:r>
            <a:endParaRPr lang="fr-FR" dirty="0">
              <a:latin typeface="Times New Roman" pitchFamily="18" charset="0"/>
              <a:cs typeface="Times New Roman" pitchFamily="18" charset="0"/>
            </a:endParaRPr>
          </a:p>
        </p:txBody>
      </p:sp>
      <p:sp>
        <p:nvSpPr>
          <p:cNvPr id="7" name="Flèche vers le bas 6"/>
          <p:cNvSpPr/>
          <p:nvPr/>
        </p:nvSpPr>
        <p:spPr>
          <a:xfrm>
            <a:off x="6372200" y="1700808"/>
            <a:ext cx="50405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2195736" y="1700808"/>
            <a:ext cx="57606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000" dirty="0">
                <a:solidFill>
                  <a:schemeClr val="accent1"/>
                </a:solidFill>
                <a:latin typeface="Times New Roman" pitchFamily="18" charset="0"/>
                <a:cs typeface="Times New Roman" pitchFamily="18" charset="0"/>
              </a:rPr>
              <a:t/>
            </a:r>
            <a:br>
              <a:rPr lang="fr-FR" sz="4000" dirty="0">
                <a:solidFill>
                  <a:schemeClr val="accent1"/>
                </a:solidFill>
                <a:latin typeface="Times New Roman" pitchFamily="18" charset="0"/>
                <a:cs typeface="Times New Roman" pitchFamily="18" charset="0"/>
              </a:rPr>
            </a:br>
            <a:r>
              <a:rPr lang="fr-FR" sz="4000" b="1" dirty="0">
                <a:solidFill>
                  <a:schemeClr val="accent1"/>
                </a:solidFill>
                <a:latin typeface="Times New Roman" pitchFamily="18" charset="0"/>
                <a:cs typeface="Times New Roman" pitchFamily="18" charset="0"/>
              </a:rPr>
              <a:t>II- Les finances publiques : expression du pouvoir politique </a:t>
            </a:r>
            <a:r>
              <a:rPr lang="fr-FR" b="1" dirty="0"/>
              <a:t/>
            </a:r>
            <a:br>
              <a:rPr lang="fr-FR" b="1" dirty="0"/>
            </a:br>
            <a:endParaRPr lang="fr-FR" dirty="0"/>
          </a:p>
        </p:txBody>
      </p:sp>
      <p:sp>
        <p:nvSpPr>
          <p:cNvPr id="3" name="Espace réservé du contenu 2"/>
          <p:cNvSpPr>
            <a:spLocks noGrp="1"/>
          </p:cNvSpPr>
          <p:nvPr>
            <p:ph idx="1"/>
          </p:nvPr>
        </p:nvSpPr>
        <p:spPr/>
        <p:txBody>
          <a:bodyPr/>
          <a:lstStyle/>
          <a:p>
            <a:pPr algn="just"/>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finances publiques sont un élément essentiel de l'affirmation d'une autorité politique. Ainsi, l’impôt est en rapport direct avec la </a:t>
            </a:r>
            <a:r>
              <a:rPr lang="fr-FR" dirty="0" smtClean="0">
                <a:latin typeface="Times New Roman" pitchFamily="18" charset="0"/>
                <a:cs typeface="Times New Roman" pitchFamily="18" charset="0"/>
              </a:rPr>
              <a:t>souveraineté </a:t>
            </a:r>
            <a:r>
              <a:rPr lang="fr-FR" dirty="0">
                <a:latin typeface="Times New Roman" pitchFamily="18" charset="0"/>
                <a:cs typeface="Times New Roman" pitchFamily="18" charset="0"/>
              </a:rPr>
              <a:t>d’un Etat. </a:t>
            </a:r>
            <a:endParaRPr lang="fr-FR" dirty="0" smtClean="0">
              <a:latin typeface="Times New Roman" pitchFamily="18" charset="0"/>
              <a:cs typeface="Times New Roman" pitchFamily="18" charset="0"/>
            </a:endParaRPr>
          </a:p>
          <a:p>
            <a:pPr algn="just"/>
            <a:r>
              <a:rPr lang="fr-FR" dirty="0">
                <a:latin typeface="Times New Roman" pitchFamily="18" charset="0"/>
                <a:cs typeface="Times New Roman" pitchFamily="18" charset="0"/>
              </a:rPr>
              <a:t>Plus les ressources propres sont </a:t>
            </a:r>
            <a:r>
              <a:rPr lang="fr-FR" dirty="0" smtClean="0">
                <a:latin typeface="Times New Roman" pitchFamily="18" charset="0"/>
                <a:cs typeface="Times New Roman" pitchFamily="18" charset="0"/>
              </a:rPr>
              <a:t>importante, plus </a:t>
            </a:r>
            <a:r>
              <a:rPr lang="fr-FR" dirty="0">
                <a:latin typeface="Times New Roman" pitchFamily="18" charset="0"/>
                <a:cs typeface="Times New Roman" pitchFamily="18" charset="0"/>
              </a:rPr>
              <a:t>l'autonomie de décisions est importantes</a:t>
            </a:r>
            <a:r>
              <a:rPr lang="fr-FR" dirty="0" smtClean="0">
                <a:latin typeface="Times New Roman" pitchFamily="18" charset="0"/>
                <a:cs typeface="Times New Roman" pitchFamily="18" charset="0"/>
              </a:rPr>
              <a:t>.</a:t>
            </a:r>
          </a:p>
          <a:p>
            <a:pPr algn="just"/>
            <a:r>
              <a:rPr lang="fr-FR" dirty="0" smtClean="0">
                <a:latin typeface="Times New Roman" pitchFamily="18" charset="0"/>
                <a:cs typeface="Times New Roman" pitchFamily="18" charset="0"/>
              </a:rPr>
              <a:t> Un </a:t>
            </a:r>
            <a:r>
              <a:rPr lang="fr-FR" dirty="0">
                <a:latin typeface="Times New Roman" pitchFamily="18" charset="0"/>
                <a:cs typeface="Times New Roman" pitchFamily="18" charset="0"/>
              </a:rPr>
              <a:t>budget exprime avant tout un choix ou des choix politiques.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
            </a:r>
            <a:br>
              <a:rPr lang="fr-FR" dirty="0"/>
            </a:br>
            <a:r>
              <a:rPr lang="fr-FR" sz="4000" b="1" dirty="0">
                <a:solidFill>
                  <a:schemeClr val="accent1"/>
                </a:solidFill>
                <a:latin typeface="Times New Roman" pitchFamily="18" charset="0"/>
                <a:cs typeface="Times New Roman" pitchFamily="18" charset="0"/>
              </a:rPr>
              <a:t>III- Finances Publiques : De la pluridisciplinarité </a:t>
            </a:r>
            <a:r>
              <a:rPr lang="fr-FR" sz="4000" b="1" dirty="0" smtClean="0">
                <a:solidFill>
                  <a:schemeClr val="accent1"/>
                </a:solidFill>
                <a:latin typeface="Times New Roman" pitchFamily="18" charset="0"/>
                <a:cs typeface="Times New Roman" pitchFamily="18" charset="0"/>
              </a:rPr>
              <a:t>à l’autonomie </a:t>
            </a:r>
            <a:r>
              <a:rPr lang="fr-FR" b="1" dirty="0"/>
              <a:t/>
            </a:r>
            <a:br>
              <a:rPr lang="fr-FR" b="1" dirty="0"/>
            </a:br>
            <a:endParaRPr lang="fr-FR" dirty="0"/>
          </a:p>
        </p:txBody>
      </p:sp>
      <p:sp>
        <p:nvSpPr>
          <p:cNvPr id="3" name="Espace réservé du contenu 2"/>
          <p:cNvSpPr>
            <a:spLocks noGrp="1"/>
          </p:cNvSpPr>
          <p:nvPr>
            <p:ph idx="1"/>
          </p:nvPr>
        </p:nvSpPr>
        <p:spPr/>
        <p:txBody>
          <a:bodyPr/>
          <a:lstStyle/>
          <a:p>
            <a:pPr algn="just"/>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finances publiques sont récemment devenues la 4ème branche du droit public avec le droit constitutionnel, le droit administratif et le droit international. Il s’agit d’une discipline carrefour.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a:solidFill>
                  <a:srgbClr val="FF0000"/>
                </a:solidFill>
                <a:latin typeface="Times New Roman" pitchFamily="18" charset="0"/>
                <a:cs typeface="Times New Roman" pitchFamily="18" charset="0"/>
              </a:rPr>
              <a:t>La pluridisciplinarité des Finances Publiques </a:t>
            </a:r>
          </a:p>
        </p:txBody>
      </p:sp>
      <p:sp>
        <p:nvSpPr>
          <p:cNvPr id="3" name="Espace réservé du contenu 2"/>
          <p:cNvSpPr>
            <a:spLocks noGrp="1"/>
          </p:cNvSpPr>
          <p:nvPr>
            <p:ph idx="1"/>
          </p:nvPr>
        </p:nvSpPr>
        <p:spPr/>
        <p:txBody>
          <a:bodyPr>
            <a:normAutofit/>
          </a:bodyPr>
          <a:lstStyle/>
          <a:p>
            <a:r>
              <a:rPr lang="fr-FR" b="1" dirty="0">
                <a:solidFill>
                  <a:schemeClr val="tx2">
                    <a:lumMod val="60000"/>
                    <a:lumOff val="40000"/>
                  </a:schemeClr>
                </a:solidFill>
                <a:latin typeface="Times New Roman" pitchFamily="18" charset="0"/>
                <a:cs typeface="Times New Roman" pitchFamily="18" charset="0"/>
              </a:rPr>
              <a:t>L'économie</a:t>
            </a:r>
            <a:r>
              <a:rPr lang="fr-FR" b="1" dirty="0">
                <a:latin typeface="Times New Roman" pitchFamily="18" charset="0"/>
                <a:cs typeface="Times New Roman" pitchFamily="18" charset="0"/>
              </a:rPr>
              <a:t> </a:t>
            </a:r>
            <a:endParaRPr lang="fr-FR" b="1" dirty="0" smtClean="0">
              <a:latin typeface="Times New Roman" pitchFamily="18" charset="0"/>
              <a:cs typeface="Times New Roman" pitchFamily="18" charset="0"/>
            </a:endParaRPr>
          </a:p>
          <a:p>
            <a:pPr algn="just"/>
            <a:r>
              <a:rPr lang="fr-FR" b="1" dirty="0">
                <a:solidFill>
                  <a:schemeClr val="tx2">
                    <a:lumMod val="60000"/>
                    <a:lumOff val="40000"/>
                  </a:schemeClr>
                </a:solidFill>
                <a:latin typeface="Times New Roman" pitchFamily="18" charset="0"/>
                <a:cs typeface="Times New Roman" pitchFamily="18" charset="0"/>
              </a:rPr>
              <a:t>La science politique </a:t>
            </a:r>
            <a:r>
              <a:rPr lang="fr-FR" dirty="0" smtClean="0">
                <a:latin typeface="Times New Roman" pitchFamily="18" charset="0"/>
                <a:cs typeface="Times New Roman" pitchFamily="18" charset="0"/>
              </a:rPr>
              <a:t>: Les interventions financières ont pour objectifs outre les mobiles économiques, le renforcement de la souveraineté et l'indépendance économique et politique sur le plan interne et mais aussi sur la scène politique internationale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46050"/>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361459"/>
          </a:xfrm>
        </p:spPr>
        <p:txBody>
          <a:bodyPr>
            <a:normAutofit/>
          </a:bodyPr>
          <a:lstStyle/>
          <a:p>
            <a:pPr algn="just"/>
            <a:r>
              <a:rPr lang="fr-FR" b="1" dirty="0" smtClean="0">
                <a:solidFill>
                  <a:schemeClr val="tx2">
                    <a:lumMod val="60000"/>
                    <a:lumOff val="40000"/>
                  </a:schemeClr>
                </a:solidFill>
                <a:latin typeface="Times New Roman" pitchFamily="18" charset="0"/>
                <a:cs typeface="Times New Roman" pitchFamily="18" charset="0"/>
              </a:rPr>
              <a:t>Les disciplines juridiques ou le droit </a:t>
            </a:r>
            <a:r>
              <a:rPr lang="fr-FR" dirty="0" smtClean="0">
                <a:latin typeface="Times New Roman" pitchFamily="18" charset="0"/>
                <a:cs typeface="Times New Roman" pitchFamily="18" charset="0"/>
              </a:rPr>
              <a:t>: le droit permet d'harmoniser et règlementer les interventions financières de l'Etat dans la vie économique du pays à travers des lois, décrets, arrêtés, etc. </a:t>
            </a:r>
          </a:p>
          <a:p>
            <a:pPr algn="just"/>
            <a:r>
              <a:rPr lang="fr-FR" dirty="0" smtClean="0">
                <a:latin typeface="Times New Roman" pitchFamily="18" charset="0"/>
                <a:cs typeface="Times New Roman" pitchFamily="18" charset="0"/>
              </a:rPr>
              <a:t>Les rapports entre les Finances Publiques et le droit particulièrement le droit public sont également étroits actuellement et dus au fait que pendant longtemps les Finances Publiques étaient inféodées au droit public, ce qui, jadis les empêchait d'être considérées comme une discipline autonome. </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0026"/>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361459"/>
          </a:xfrm>
        </p:spPr>
        <p:txBody>
          <a:bodyPr>
            <a:normAutofit/>
          </a:bodyPr>
          <a:lstStyle/>
          <a:p>
            <a:pPr algn="just"/>
            <a:endParaRPr lang="fr-FR" b="1" dirty="0" smtClean="0">
              <a:latin typeface="Times New Roman" pitchFamily="18" charset="0"/>
              <a:cs typeface="Times New Roman" pitchFamily="18" charset="0"/>
            </a:endParaRPr>
          </a:p>
          <a:p>
            <a:pPr algn="just"/>
            <a:r>
              <a:rPr lang="fr-FR" b="1" dirty="0" smtClean="0">
                <a:solidFill>
                  <a:schemeClr val="tx2">
                    <a:lumMod val="60000"/>
                    <a:lumOff val="40000"/>
                  </a:schemeClr>
                </a:solidFill>
                <a:latin typeface="Times New Roman" pitchFamily="18" charset="0"/>
                <a:cs typeface="Times New Roman" pitchFamily="18" charset="0"/>
              </a:rPr>
              <a:t>L'histoire</a:t>
            </a:r>
            <a:r>
              <a:rPr lang="fr-FR" dirty="0" smtClean="0">
                <a:latin typeface="Times New Roman" pitchFamily="18" charset="0"/>
                <a:cs typeface="Times New Roman" pitchFamily="18" charset="0"/>
              </a:rPr>
              <a:t> : elle nous permet d'étudier l'évolution de la science des Finances publiques. </a:t>
            </a:r>
          </a:p>
          <a:p>
            <a:pPr algn="just"/>
            <a:r>
              <a:rPr lang="fr-FR" b="1" dirty="0" smtClean="0">
                <a:solidFill>
                  <a:schemeClr val="tx2">
                    <a:lumMod val="60000"/>
                    <a:lumOff val="40000"/>
                  </a:schemeClr>
                </a:solidFill>
                <a:latin typeface="Times New Roman" pitchFamily="18" charset="0"/>
                <a:cs typeface="Times New Roman" pitchFamily="18" charset="0"/>
              </a:rPr>
              <a:t>La statistique </a:t>
            </a:r>
            <a:r>
              <a:rPr lang="fr-FR" dirty="0" smtClean="0">
                <a:latin typeface="Times New Roman" pitchFamily="18" charset="0"/>
                <a:cs typeface="Times New Roman" pitchFamily="18" charset="0"/>
              </a:rPr>
              <a:t>: facilite la quantification et l'évaluation des phénomènes financiers, l'élaboration des prévisions budgétaires sur base des outils et techniques statistiques  </a:t>
            </a:r>
          </a:p>
          <a:p>
            <a:r>
              <a:rPr lang="fr-FR" b="1" dirty="0" smtClean="0">
                <a:solidFill>
                  <a:schemeClr val="tx2">
                    <a:lumMod val="60000"/>
                    <a:lumOff val="40000"/>
                  </a:schemeClr>
                </a:solidFill>
                <a:latin typeface="Times New Roman" pitchFamily="18" charset="0"/>
                <a:cs typeface="Times New Roman" pitchFamily="18" charset="0"/>
              </a:rPr>
              <a:t>La sociologie</a:t>
            </a:r>
            <a:r>
              <a:rPr lang="fr-FR" dirty="0" smtClean="0">
                <a:latin typeface="Times New Roman" pitchFamily="18" charset="0"/>
                <a:cs typeface="Times New Roman" pitchFamily="18" charset="0"/>
              </a:rPr>
              <a:t>: A travers la finalité humaine et sociale des interventions financières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2034"/>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361459"/>
          </a:xfrm>
        </p:spPr>
        <p:txBody>
          <a:bodyPr>
            <a:normAutofit/>
          </a:bodyPr>
          <a:lstStyle/>
          <a:p>
            <a:pPr algn="just"/>
            <a:r>
              <a:rPr lang="fr-FR" b="1" dirty="0" smtClean="0">
                <a:solidFill>
                  <a:schemeClr val="tx2">
                    <a:lumMod val="60000"/>
                    <a:lumOff val="40000"/>
                  </a:schemeClr>
                </a:solidFill>
                <a:latin typeface="Times New Roman" pitchFamily="18" charset="0"/>
                <a:cs typeface="Times New Roman" pitchFamily="18" charset="0"/>
              </a:rPr>
              <a:t>La psychologie </a:t>
            </a:r>
            <a:r>
              <a:rPr lang="fr-FR" dirty="0" smtClean="0">
                <a:latin typeface="Times New Roman" pitchFamily="18" charset="0"/>
                <a:cs typeface="Times New Roman" pitchFamily="18" charset="0"/>
              </a:rPr>
              <a:t>: qui nous permet de comprendre les comportements des agents économiques vis-à-vis de l’impôt, en termes de résistance à l’impôt, l’incivisme fiscal…</a:t>
            </a:r>
          </a:p>
          <a:p>
            <a:r>
              <a:rPr lang="fr-FR" b="1" dirty="0" smtClean="0">
                <a:solidFill>
                  <a:schemeClr val="tx2">
                    <a:lumMod val="60000"/>
                    <a:lumOff val="40000"/>
                  </a:schemeClr>
                </a:solidFill>
                <a:latin typeface="Times New Roman" pitchFamily="18" charset="0"/>
                <a:cs typeface="Times New Roman" pitchFamily="18" charset="0"/>
              </a:rPr>
              <a:t>Les relations internationales</a:t>
            </a:r>
            <a:r>
              <a:rPr lang="fr-FR" dirty="0" smtClean="0">
                <a:solidFill>
                  <a:schemeClr val="tx2">
                    <a:lumMod val="60000"/>
                    <a:lumOff val="40000"/>
                  </a:schemeClr>
                </a:solidFill>
                <a:latin typeface="Times New Roman" pitchFamily="18" charset="0"/>
                <a:cs typeface="Times New Roman" pitchFamily="18" charset="0"/>
              </a:rPr>
              <a:t> </a:t>
            </a:r>
            <a:r>
              <a:rPr lang="fr-FR" dirty="0" smtClean="0">
                <a:latin typeface="Times New Roman" pitchFamily="18" charset="0"/>
                <a:cs typeface="Times New Roman" pitchFamily="18" charset="0"/>
              </a:rPr>
              <a:t>:  Aujourd’hui, la fiscalité se trouve impactée par la mondialisation et l’ouverture des frontières. Aussi, les fluctuations économiques internationales influencent le niveau des dépenses et des recettes au niveau national.</a:t>
            </a:r>
          </a:p>
          <a:p>
            <a:r>
              <a:rPr lang="fr-FR" dirty="0" smtClean="0">
                <a:latin typeface="Times New Roman" pitchFamily="18" charset="0"/>
                <a:cs typeface="Times New Roman" pitchFamily="18" charset="0"/>
              </a:rPr>
              <a:t>· Etc.</a:t>
            </a:r>
          </a:p>
          <a:p>
            <a:endParaRPr lang="fr-FR" dirty="0" smtClean="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2420888"/>
            <a:ext cx="8229600" cy="3705275"/>
          </a:xfrm>
        </p:spPr>
        <p:txBody>
          <a:bodyPr>
            <a:normAutofit/>
          </a:bodyPr>
          <a:lstStyle/>
          <a:p>
            <a:pPr algn="ctr"/>
            <a:r>
              <a:rPr lang="fr-FR" sz="6000" b="1" dirty="0" smtClean="0">
                <a:solidFill>
                  <a:srgbClr val="FF0000"/>
                </a:solidFill>
                <a:latin typeface="Times New Roman" pitchFamily="18" charset="0"/>
                <a:cs typeface="Times New Roman" pitchFamily="18" charset="0"/>
              </a:rPr>
              <a:t>Plan du cours</a:t>
            </a:r>
            <a:endParaRPr lang="fr-FR" sz="60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normAutofit fontScale="90000"/>
          </a:bodyPr>
          <a:lstStyle/>
          <a:p>
            <a:r>
              <a:rPr lang="fr-FR" b="1" dirty="0" smtClean="0">
                <a:solidFill>
                  <a:srgbClr val="FF0000"/>
                </a:solidFill>
              </a:rPr>
              <a:t>   </a:t>
            </a:r>
            <a:r>
              <a:rPr lang="fr-FR" sz="4400" b="1" dirty="0" smtClean="0">
                <a:solidFill>
                  <a:srgbClr val="FF0000"/>
                </a:solidFill>
              </a:rPr>
              <a:t>L’autonomie des finances publiques</a:t>
            </a:r>
            <a:endParaRPr lang="fr-FR" sz="4400" b="1" dirty="0">
              <a:solidFill>
                <a:srgbClr val="FF0000"/>
              </a:solidFill>
            </a:endParaRPr>
          </a:p>
        </p:txBody>
      </p:sp>
      <p:sp>
        <p:nvSpPr>
          <p:cNvPr id="3" name="Espace réservé du contenu 2"/>
          <p:cNvSpPr>
            <a:spLocks noGrp="1"/>
          </p:cNvSpPr>
          <p:nvPr>
            <p:ph idx="1"/>
          </p:nvPr>
        </p:nvSpPr>
        <p:spPr>
          <a:xfrm>
            <a:off x="457200" y="1196752"/>
            <a:ext cx="8229600" cy="4929411"/>
          </a:xfrm>
        </p:spPr>
        <p:txBody>
          <a:bodyPr>
            <a:normAutofit/>
          </a:bodyPr>
          <a:lstStyle/>
          <a:p>
            <a:r>
              <a:rPr lang="fr-FR" dirty="0" smtClean="0">
                <a:latin typeface="Times New Roman" pitchFamily="18" charset="0"/>
                <a:cs typeface="Times New Roman" pitchFamily="18" charset="0"/>
              </a:rPr>
              <a:t>les Finances Publiques sont actuellement une science autonome qui a : </a:t>
            </a:r>
          </a:p>
          <a:p>
            <a:pPr>
              <a:buNone/>
            </a:pP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Son objet d'étude </a:t>
            </a:r>
            <a:r>
              <a:rPr lang="fr-FR" dirty="0" smtClean="0">
                <a:latin typeface="Times New Roman" pitchFamily="18" charset="0"/>
                <a:cs typeface="Times New Roman" pitchFamily="18" charset="0"/>
              </a:rPr>
              <a:t>: l'étude, l'analyse et l'évaluation des problèmes financiers que connaissent l'Etat et, les collectivités et organismes publics </a:t>
            </a:r>
          </a:p>
          <a:p>
            <a:pPr>
              <a:buNone/>
            </a:pP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Sa méthodologie </a:t>
            </a:r>
            <a:r>
              <a:rPr lang="fr-FR" dirty="0" smtClean="0">
                <a:latin typeface="Times New Roman" pitchFamily="18" charset="0"/>
                <a:cs typeface="Times New Roman" pitchFamily="18" charset="0"/>
              </a:rPr>
              <a:t>: qui regroupe les différentes méthodes de diverses sciences qui sont en relations avec elles à savoir : les méthodes statistiques, comptables, économiques, </a:t>
            </a:r>
            <a:r>
              <a:rPr lang="fr-FR" dirty="0" err="1" smtClean="0">
                <a:latin typeface="Times New Roman" pitchFamily="18" charset="0"/>
                <a:cs typeface="Times New Roman" pitchFamily="18" charset="0"/>
              </a:rPr>
              <a:t>etc</a:t>
            </a: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3408"/>
            <a:ext cx="8229600" cy="1656184"/>
          </a:xfrm>
        </p:spPr>
        <p:txBody>
          <a:bodyPr>
            <a:normAutofit fontScale="90000"/>
          </a:bodyPr>
          <a:lstStyle/>
          <a:p>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t>
            </a:r>
            <a:r>
              <a:rPr lang="fr-FR" sz="3100" b="1" dirty="0" smtClean="0">
                <a:solidFill>
                  <a:schemeClr val="accent1">
                    <a:lumMod val="75000"/>
                  </a:schemeClr>
                </a:solidFill>
                <a:latin typeface="Times New Roman" pitchFamily="18" charset="0"/>
                <a:cs typeface="Times New Roman" pitchFamily="18" charset="0"/>
              </a:rPr>
              <a:t>Finances publiques et finances privées </a:t>
            </a:r>
            <a:r>
              <a:rPr lang="fr-FR" b="1" dirty="0" smtClean="0">
                <a:latin typeface="Times New Roman" pitchFamily="18" charset="0"/>
                <a:cs typeface="Times New Roman" pitchFamily="18" charset="0"/>
              </a:rPr>
              <a:t/>
            </a:r>
            <a:br>
              <a:rPr lang="fr-FR" b="1"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texte 2"/>
          <p:cNvSpPr>
            <a:spLocks noGrp="1"/>
          </p:cNvSpPr>
          <p:nvPr>
            <p:ph type="body" idx="1"/>
          </p:nvPr>
        </p:nvSpPr>
        <p:spPr>
          <a:xfrm>
            <a:off x="457200" y="980729"/>
            <a:ext cx="4040188" cy="648072"/>
          </a:xfrm>
        </p:spPr>
        <p:txBody>
          <a:bodyPr>
            <a:normAutofit/>
          </a:bodyPr>
          <a:lstStyle/>
          <a:p>
            <a:r>
              <a:rPr lang="fr-FR" dirty="0" smtClean="0"/>
              <a:t>    </a:t>
            </a:r>
            <a:r>
              <a:rPr lang="fr-FR" dirty="0" smtClean="0">
                <a:solidFill>
                  <a:schemeClr val="accent3"/>
                </a:solidFill>
                <a:latin typeface="Times New Roman" pitchFamily="18" charset="0"/>
                <a:cs typeface="Times New Roman" pitchFamily="18" charset="0"/>
              </a:rPr>
              <a:t>Eléments de distinction </a:t>
            </a:r>
            <a:endParaRPr lang="fr-FR" dirty="0">
              <a:solidFill>
                <a:schemeClr val="accent3"/>
              </a:solidFill>
              <a:latin typeface="Times New Roman" pitchFamily="18" charset="0"/>
              <a:cs typeface="Times New Roman" pitchFamily="18" charset="0"/>
            </a:endParaRPr>
          </a:p>
        </p:txBody>
      </p:sp>
      <p:sp>
        <p:nvSpPr>
          <p:cNvPr id="5" name="Espace réservé du texte 4"/>
          <p:cNvSpPr>
            <a:spLocks noGrp="1"/>
          </p:cNvSpPr>
          <p:nvPr>
            <p:ph type="body" sz="half" idx="3"/>
          </p:nvPr>
        </p:nvSpPr>
        <p:spPr>
          <a:xfrm>
            <a:off x="4645025" y="908720"/>
            <a:ext cx="4041775" cy="720079"/>
          </a:xfrm>
        </p:spPr>
        <p:txBody>
          <a:bodyPr/>
          <a:lstStyle/>
          <a:p>
            <a:r>
              <a:rPr lang="fr-FR" dirty="0" smtClean="0">
                <a:solidFill>
                  <a:schemeClr val="accent3"/>
                </a:solidFill>
                <a:latin typeface="Times New Roman" pitchFamily="18" charset="0"/>
                <a:cs typeface="Times New Roman" pitchFamily="18" charset="0"/>
              </a:rPr>
              <a:t>Eléments de rapprochement </a:t>
            </a:r>
            <a:endParaRPr lang="fr-FR" dirty="0">
              <a:solidFill>
                <a:schemeClr val="accent3"/>
              </a:solidFill>
              <a:latin typeface="Times New Roman" pitchFamily="18" charset="0"/>
              <a:cs typeface="Times New Roman" pitchFamily="18" charset="0"/>
            </a:endParaRPr>
          </a:p>
        </p:txBody>
      </p:sp>
      <p:sp>
        <p:nvSpPr>
          <p:cNvPr id="4" name="Espace réservé du contenu 3"/>
          <p:cNvSpPr>
            <a:spLocks noGrp="1"/>
          </p:cNvSpPr>
          <p:nvPr>
            <p:ph sz="quarter" idx="2"/>
          </p:nvPr>
        </p:nvSpPr>
        <p:spPr>
          <a:xfrm>
            <a:off x="457200" y="1628800"/>
            <a:ext cx="4040188" cy="4497363"/>
          </a:xfrm>
        </p:spPr>
        <p:txBody>
          <a:bodyPr>
            <a:normAutofit lnSpcReduction="10000"/>
          </a:bodyPr>
          <a:lstStyle/>
          <a:p>
            <a:r>
              <a:rPr lang="fr-FR" b="1" dirty="0" smtClean="0">
                <a:latin typeface="Times New Roman" pitchFamily="18" charset="0"/>
                <a:cs typeface="Times New Roman" pitchFamily="18" charset="0"/>
              </a:rPr>
              <a:t>objectifs</a:t>
            </a:r>
            <a:r>
              <a:rPr lang="fr-FR" dirty="0" smtClean="0">
                <a:latin typeface="Times New Roman" pitchFamily="18" charset="0"/>
                <a:cs typeface="Times New Roman" pitchFamily="18" charset="0"/>
              </a:rPr>
              <a:t> : profit / intérêt général </a:t>
            </a:r>
          </a:p>
          <a:p>
            <a:r>
              <a:rPr lang="fr-FR" b="1" dirty="0" smtClean="0">
                <a:latin typeface="Times New Roman" pitchFamily="18" charset="0"/>
                <a:cs typeface="Times New Roman" pitchFamily="18" charset="0"/>
              </a:rPr>
              <a:t>moyens d’action </a:t>
            </a:r>
            <a:r>
              <a:rPr lang="fr-FR" dirty="0" smtClean="0">
                <a:latin typeface="Times New Roman" pitchFamily="18" charset="0"/>
                <a:cs typeface="Times New Roman" pitchFamily="18" charset="0"/>
              </a:rPr>
              <a:t>: contrat/ imposition autoritaire, contrôle du crédit et de la monnaie. </a:t>
            </a:r>
          </a:p>
          <a:p>
            <a:r>
              <a:rPr lang="fr-FR" b="1" dirty="0" smtClean="0">
                <a:latin typeface="Times New Roman" pitchFamily="18" charset="0"/>
                <a:cs typeface="Times New Roman" pitchFamily="18" charset="0"/>
              </a:rPr>
              <a:t> conditions d’action </a:t>
            </a:r>
            <a:r>
              <a:rPr lang="fr-FR" dirty="0" smtClean="0">
                <a:latin typeface="Times New Roman" pitchFamily="18" charset="0"/>
                <a:cs typeface="Times New Roman" pitchFamily="18" charset="0"/>
              </a:rPr>
              <a:t>: limite des ressources, responsabilités étendues/ pas de limites des ressources et possibilité de dépenser plus que les recettes, pas de possibilité de faillite d’état, cadre comptable strict qui encadre les procédures. </a:t>
            </a:r>
            <a:endParaRPr lang="fr-FR" dirty="0">
              <a:latin typeface="Times New Roman" pitchFamily="18" charset="0"/>
              <a:cs typeface="Times New Roman" pitchFamily="18" charset="0"/>
            </a:endParaRPr>
          </a:p>
        </p:txBody>
      </p:sp>
      <p:sp>
        <p:nvSpPr>
          <p:cNvPr id="6" name="Espace réservé du contenu 5"/>
          <p:cNvSpPr>
            <a:spLocks noGrp="1"/>
          </p:cNvSpPr>
          <p:nvPr>
            <p:ph sz="quarter" idx="4"/>
          </p:nvPr>
        </p:nvSpPr>
        <p:spPr>
          <a:xfrm>
            <a:off x="4645025" y="1628800"/>
            <a:ext cx="4041775" cy="4497363"/>
          </a:xfrm>
        </p:spPr>
        <p:txBody>
          <a:bodyPr/>
          <a:lstStyle/>
          <a:p>
            <a:r>
              <a:rPr lang="fr-FR" b="1" dirty="0" smtClean="0">
                <a:latin typeface="Times New Roman" pitchFamily="18" charset="0"/>
                <a:cs typeface="Times New Roman" pitchFamily="18" charset="0"/>
              </a:rPr>
              <a:t> objectifs </a:t>
            </a:r>
            <a:r>
              <a:rPr lang="fr-FR" dirty="0" smtClean="0">
                <a:latin typeface="Times New Roman" pitchFamily="18" charset="0"/>
                <a:cs typeface="Times New Roman" pitchFamily="18" charset="0"/>
              </a:rPr>
              <a:t>: l’Etat se soucie désormais du coût et du rendement de ses opérations</a:t>
            </a:r>
          </a:p>
          <a:p>
            <a:endParaRPr lang="fr-FR" dirty="0" smtClean="0">
              <a:latin typeface="Times New Roman" pitchFamily="18" charset="0"/>
              <a:cs typeface="Times New Roman" pitchFamily="18" charset="0"/>
            </a:endParaRPr>
          </a:p>
          <a:p>
            <a:r>
              <a:rPr lang="fr-FR" b="1" dirty="0" smtClean="0">
                <a:latin typeface="Times New Roman" pitchFamily="18" charset="0"/>
                <a:cs typeface="Times New Roman" pitchFamily="18" charset="0"/>
              </a:rPr>
              <a:t>  conditions d’action </a:t>
            </a:r>
            <a:r>
              <a:rPr lang="fr-FR" dirty="0" smtClean="0">
                <a:latin typeface="Times New Roman" pitchFamily="18" charset="0"/>
                <a:cs typeface="Times New Roman" pitchFamily="18" charset="0"/>
              </a:rPr>
              <a:t>: évolution de la nature du contrôle d’un contrôle de la régularité vers un contrôle de l’efficacité. </a:t>
            </a:r>
            <a:endParaRPr lang="fr-FR" dirty="0">
              <a:latin typeface="Times New Roman" pitchFamily="18" charset="0"/>
              <a:cs typeface="Times New Roman" pitchFamily="18" charset="0"/>
            </a:endParaRPr>
          </a:p>
        </p:txBody>
      </p:sp>
      <p:sp>
        <p:nvSpPr>
          <p:cNvPr id="7" name="Flèche vers le bas 6"/>
          <p:cNvSpPr/>
          <p:nvPr/>
        </p:nvSpPr>
        <p:spPr>
          <a:xfrm>
            <a:off x="6012160" y="836712"/>
            <a:ext cx="21602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2411760" y="836712"/>
            <a:ext cx="21602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874442"/>
          </a:xfrm>
        </p:spPr>
        <p:txBody>
          <a:bodyPr>
            <a:normAutofit/>
          </a:bodyPr>
          <a:lstStyle/>
          <a:p>
            <a:r>
              <a:rPr lang="fr-FR" sz="4400" b="1" dirty="0" smtClean="0">
                <a:latin typeface="Times New Roman" pitchFamily="18" charset="0"/>
                <a:cs typeface="Times New Roman" pitchFamily="18" charset="0"/>
              </a:rPr>
              <a:t>CHAPITRE I : Evolution historique : la conquête du pouvoir financier par le parlement </a:t>
            </a:r>
            <a:endParaRPr lang="fr-FR" sz="4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66130"/>
          </a:xfrm>
        </p:spPr>
        <p:txBody>
          <a:bodyPr>
            <a:normAutofit fontScale="90000"/>
          </a:bodyPr>
          <a:lstStyle/>
          <a:p>
            <a:r>
              <a:rPr lang="fr-FR" dirty="0" smtClean="0"/>
              <a:t/>
            </a:r>
            <a:br>
              <a:rPr lang="fr-FR" dirty="0" smtClean="0"/>
            </a:br>
            <a:r>
              <a:rPr lang="fr-FR" sz="4000" b="1" dirty="0" smtClean="0">
                <a:solidFill>
                  <a:schemeClr val="accent2"/>
                </a:solidFill>
                <a:latin typeface="Times New Roman" pitchFamily="18" charset="0"/>
                <a:cs typeface="Times New Roman" pitchFamily="18" charset="0"/>
              </a:rPr>
              <a:t>L’évolution en Angleterre </a:t>
            </a:r>
            <a:br>
              <a:rPr lang="fr-FR" sz="4000" b="1" dirty="0" smtClean="0">
                <a:solidFill>
                  <a:schemeClr val="accent2"/>
                </a:solidFill>
                <a:latin typeface="Times New Roman" pitchFamily="18" charset="0"/>
                <a:cs typeface="Times New Roman" pitchFamily="18" charset="0"/>
              </a:rPr>
            </a:br>
            <a:endParaRPr lang="fr-FR" sz="4000" b="1" dirty="0">
              <a:solidFill>
                <a:schemeClr val="accent2"/>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836712"/>
            <a:ext cx="8229600" cy="5289451"/>
          </a:xfrm>
        </p:spPr>
        <p:txBody>
          <a:bodyPr>
            <a:normAutofit/>
          </a:bodyPr>
          <a:lstStyle/>
          <a:p>
            <a:r>
              <a:rPr lang="fr-FR" dirty="0" smtClean="0"/>
              <a:t>Défaite de Bouvines en 1214   </a:t>
            </a:r>
          </a:p>
          <a:p>
            <a:r>
              <a:rPr lang="fr-FR" dirty="0" smtClean="0"/>
              <a:t> Insuffisance des ressources     </a:t>
            </a:r>
          </a:p>
          <a:p>
            <a:r>
              <a:rPr lang="fr-FR" dirty="0" smtClean="0"/>
              <a:t>Prélèvement de nouveaux impôts    </a:t>
            </a:r>
          </a:p>
          <a:p>
            <a:r>
              <a:rPr lang="fr-FR" dirty="0" smtClean="0"/>
              <a:t> Les impôts étaient très impopulaires, </a:t>
            </a:r>
          </a:p>
          <a:p>
            <a:r>
              <a:rPr lang="fr-FR" dirty="0" smtClean="0"/>
              <a:t>La noblesse, qui les payait s’était appuyée sur le peuple pour s'opposer au roi </a:t>
            </a:r>
          </a:p>
          <a:p>
            <a:endParaRPr lang="fr-FR" dirty="0" smtClean="0"/>
          </a:p>
          <a:p>
            <a:pPr lvl="1"/>
            <a:r>
              <a:rPr lang="fr-FR" dirty="0" smtClean="0">
                <a:solidFill>
                  <a:schemeClr val="accent1">
                    <a:lumMod val="75000"/>
                  </a:schemeClr>
                </a:solidFill>
              </a:rPr>
              <a:t>Signature  d’un document que l'on appelle donc           </a:t>
            </a:r>
          </a:p>
          <a:p>
            <a:pPr lvl="1">
              <a:buNone/>
            </a:pPr>
            <a:r>
              <a:rPr lang="fr-FR" dirty="0" smtClean="0">
                <a:solidFill>
                  <a:schemeClr val="accent1">
                    <a:lumMod val="75000"/>
                  </a:schemeClr>
                </a:solidFill>
              </a:rPr>
              <a:t>                           « Magna carta »   </a:t>
            </a:r>
          </a:p>
          <a:p>
            <a:pPr lvl="1"/>
            <a:r>
              <a:rPr lang="fr-FR" dirty="0" smtClean="0">
                <a:solidFill>
                  <a:schemeClr val="accent1">
                    <a:lumMod val="75000"/>
                  </a:schemeClr>
                </a:solidFill>
              </a:rPr>
              <a:t>Apparition du premier principe de finances publiques: le principe  de consentement à l’impôt</a:t>
            </a:r>
            <a:endParaRPr lang="fr-FR" dirty="0">
              <a:solidFill>
                <a:schemeClr val="accent1">
                  <a:lumMod val="75000"/>
                </a:schemeClr>
              </a:solidFill>
            </a:endParaRPr>
          </a:p>
        </p:txBody>
      </p:sp>
      <p:sp>
        <p:nvSpPr>
          <p:cNvPr id="4" name="Flèche vers le bas 3"/>
          <p:cNvSpPr/>
          <p:nvPr/>
        </p:nvSpPr>
        <p:spPr>
          <a:xfrm>
            <a:off x="3635896" y="3717032"/>
            <a:ext cx="864096"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r>
              <a:rPr lang="fr-FR" dirty="0" smtClean="0">
                <a:solidFill>
                  <a:schemeClr val="accent2"/>
                </a:solidFill>
                <a:latin typeface="Times New Roman" pitchFamily="18" charset="0"/>
                <a:cs typeface="Times New Roman" pitchFamily="18" charset="0"/>
              </a:rPr>
              <a:t>Deuxième étape</a:t>
            </a:r>
            <a:endParaRPr lang="fr-FR" dirty="0">
              <a:solidFill>
                <a:schemeClr val="accent2"/>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124744"/>
            <a:ext cx="8229600" cy="5001419"/>
          </a:xfrm>
        </p:spPr>
        <p:txBody>
          <a:bodyPr>
            <a:normAutofit/>
          </a:bodyPr>
          <a:lstStyle/>
          <a:p>
            <a:pPr algn="just"/>
            <a:r>
              <a:rPr lang="fr-FR" sz="2800" dirty="0" smtClean="0">
                <a:latin typeface="Times New Roman" pitchFamily="18" charset="0"/>
                <a:cs typeface="Times New Roman" pitchFamily="18" charset="0"/>
              </a:rPr>
              <a:t>La seconde étape se constitue au XVIIe siècle : les parlementaires vont décider de compléter Magna carta par un deuxième document qui est </a:t>
            </a:r>
            <a:r>
              <a:rPr lang="fr-FR" sz="2800" dirty="0" smtClean="0">
                <a:solidFill>
                  <a:schemeClr val="accent1">
                    <a:lumMod val="75000"/>
                  </a:schemeClr>
                </a:solidFill>
                <a:latin typeface="Times New Roman" pitchFamily="18" charset="0"/>
                <a:cs typeface="Times New Roman" pitchFamily="18" charset="0"/>
              </a:rPr>
              <a:t>la pétition des droits de 1628</a:t>
            </a:r>
            <a:r>
              <a:rPr lang="fr-FR" sz="2800" dirty="0" smtClean="0">
                <a:latin typeface="Times New Roman" pitchFamily="18" charset="0"/>
                <a:cs typeface="Times New Roman" pitchFamily="18" charset="0"/>
              </a:rPr>
              <a:t>, rédigé par le parlement et imposé au roi et qui vient compléter Magna carta.</a:t>
            </a:r>
          </a:p>
          <a:p>
            <a:pPr algn="just">
              <a:buNone/>
            </a:pPr>
            <a:r>
              <a:rPr lang="fr-FR" sz="2800" dirty="0" smtClean="0">
                <a:latin typeface="Times New Roman" pitchFamily="18" charset="0"/>
                <a:cs typeface="Times New Roman" pitchFamily="18" charset="0"/>
              </a:rPr>
              <a:t>	Il est dit dans ce document : </a:t>
            </a:r>
          </a:p>
          <a:p>
            <a:pPr lvl="1">
              <a:buNone/>
            </a:pPr>
            <a:r>
              <a:rPr lang="fr-FR" dirty="0" smtClean="0">
                <a:latin typeface="Times New Roman" pitchFamily="18" charset="0"/>
                <a:cs typeface="Times New Roman" pitchFamily="18" charset="0"/>
              </a:rPr>
              <a:t>	- Aucunes taxes, aucuns impôts ne peuvent être institués sans le consentement du parlement. </a:t>
            </a:r>
          </a:p>
          <a:p>
            <a:pPr lvl="1">
              <a:buNone/>
            </a:pPr>
            <a:r>
              <a:rPr lang="fr-FR" dirty="0" smtClean="0">
                <a:latin typeface="Times New Roman" pitchFamily="18" charset="0"/>
                <a:cs typeface="Times New Roman" pitchFamily="18" charset="0"/>
              </a:rPr>
              <a:t>	- L'autorisation donnée ne peut être que provisoire, donc le roi, l'exécutif, doit revenir régulièrement devant le parlement pour obtenir le renouvellement </a:t>
            </a:r>
          </a:p>
          <a:p>
            <a:pPr>
              <a:buNone/>
            </a:pP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just"/>
            <a:r>
              <a:rPr lang="fr-FR" sz="2800" dirty="0" smtClean="0">
                <a:latin typeface="Times New Roman" pitchFamily="18" charset="0"/>
                <a:cs typeface="Times New Roman" pitchFamily="18" charset="0"/>
              </a:rPr>
              <a:t>Signature d’un troisième document constitutionnel : le Bill of </a:t>
            </a:r>
            <a:r>
              <a:rPr lang="fr-FR" sz="2800" dirty="0" err="1" smtClean="0">
                <a:latin typeface="Times New Roman" pitchFamily="18" charset="0"/>
                <a:cs typeface="Times New Roman" pitchFamily="18" charset="0"/>
              </a:rPr>
              <a:t>rights</a:t>
            </a:r>
            <a:r>
              <a:rPr lang="fr-FR" sz="2800" dirty="0" smtClean="0">
                <a:latin typeface="Times New Roman" pitchFamily="18" charset="0"/>
                <a:cs typeface="Times New Roman" pitchFamily="18" charset="0"/>
              </a:rPr>
              <a:t> de 1689. Il s’agit d’un document financier comportant plusieurs points importants:</a:t>
            </a:r>
            <a:endParaRPr lang="fr-FR" sz="2800" dirty="0"/>
          </a:p>
        </p:txBody>
      </p:sp>
      <p:sp>
        <p:nvSpPr>
          <p:cNvPr id="3" name="Espace réservé du contenu 2"/>
          <p:cNvSpPr>
            <a:spLocks noGrp="1"/>
          </p:cNvSpPr>
          <p:nvPr>
            <p:ph sz="half" idx="1"/>
          </p:nvPr>
        </p:nvSpPr>
        <p:spPr>
          <a:xfrm>
            <a:off x="457200" y="1988840"/>
            <a:ext cx="4038600" cy="4137323"/>
          </a:xfrm>
        </p:spPr>
        <p:txBody>
          <a:bodyPr>
            <a:normAutofit lnSpcReduction="10000"/>
          </a:bodyPr>
          <a:lstStyle/>
          <a:p>
            <a:pPr>
              <a:buNone/>
            </a:pPr>
            <a:r>
              <a:rPr lang="fr-FR" dirty="0" smtClean="0">
                <a:latin typeface="Times New Roman" pitchFamily="18" charset="0"/>
                <a:cs typeface="Times New Roman" pitchFamily="18" charset="0"/>
              </a:rPr>
              <a:t>	</a:t>
            </a:r>
          </a:p>
          <a:p>
            <a:pPr>
              <a:buNone/>
            </a:pPr>
            <a:r>
              <a:rPr lang="fr-FR" dirty="0" smtClean="0">
                <a:latin typeface="Times New Roman" pitchFamily="18" charset="0"/>
                <a:cs typeface="Times New Roman" pitchFamily="18" charset="0"/>
              </a:rPr>
              <a:t>	Ce n’est pas simplement l’impôt qui doit être autorisé, mais l’ensemble des recettes de l’Etat quelque soit leur forme juridique. </a:t>
            </a:r>
          </a:p>
          <a:p>
            <a:pPr>
              <a:buNone/>
            </a:pPr>
            <a:endParaRPr lang="fr-FR" dirty="0" smtClean="0">
              <a:latin typeface="Times New Roman" pitchFamily="18" charset="0"/>
              <a:cs typeface="Times New Roman" pitchFamily="18" charset="0"/>
            </a:endParaRPr>
          </a:p>
          <a:p>
            <a:endParaRPr lang="fr-FR" dirty="0"/>
          </a:p>
        </p:txBody>
      </p:sp>
      <p:sp>
        <p:nvSpPr>
          <p:cNvPr id="4" name="Espace réservé du contenu 3"/>
          <p:cNvSpPr>
            <a:spLocks noGrp="1"/>
          </p:cNvSpPr>
          <p:nvPr>
            <p:ph sz="half" idx="2"/>
          </p:nvPr>
        </p:nvSpPr>
        <p:spPr>
          <a:xfrm>
            <a:off x="4648200" y="1916832"/>
            <a:ext cx="4038600" cy="4209331"/>
          </a:xfrm>
        </p:spPr>
        <p:txBody>
          <a:bodyPr>
            <a:normAutofit lnSpcReduction="10000"/>
          </a:bodyPr>
          <a:lstStyle/>
          <a:p>
            <a:pPr>
              <a:buNone/>
            </a:pPr>
            <a:r>
              <a:rPr lang="fr-FR" dirty="0" smtClean="0">
                <a:latin typeface="Times New Roman" pitchFamily="18" charset="0"/>
                <a:cs typeface="Times New Roman" pitchFamily="18" charset="0"/>
              </a:rPr>
              <a:t>	</a:t>
            </a:r>
          </a:p>
          <a:p>
            <a:pPr>
              <a:buNone/>
            </a:pPr>
            <a:r>
              <a:rPr lang="fr-FR" dirty="0" smtClean="0">
                <a:latin typeface="Times New Roman" pitchFamily="18" charset="0"/>
                <a:cs typeface="Times New Roman" pitchFamily="18" charset="0"/>
              </a:rPr>
              <a:t>	Le consentement ne vaut pas spécialement pour les recettes mais l’autorisation est également nécessaire pour les dépenses. Ainsi, apparaît l’idée de budget, les recettes et les dépenses discutées et autorisées. </a:t>
            </a:r>
            <a:r>
              <a:rPr lang="fr-FR" dirty="0" smtClean="0">
                <a:solidFill>
                  <a:schemeClr val="accent1">
                    <a:lumMod val="75000"/>
                  </a:schemeClr>
                </a:solidFill>
                <a:latin typeface="Times New Roman" pitchFamily="18" charset="0"/>
                <a:cs typeface="Times New Roman" pitchFamily="18" charset="0"/>
              </a:rPr>
              <a:t>Le budget est né donc en 1689.</a:t>
            </a:r>
            <a:endParaRPr lang="fr-FR" dirty="0">
              <a:solidFill>
                <a:schemeClr val="accent1">
                  <a:lumMod val="75000"/>
                </a:schemeClr>
              </a:solidFill>
            </a:endParaRPr>
          </a:p>
        </p:txBody>
      </p:sp>
      <p:sp>
        <p:nvSpPr>
          <p:cNvPr id="5" name="Flèche vers le bas 4"/>
          <p:cNvSpPr/>
          <p:nvPr/>
        </p:nvSpPr>
        <p:spPr>
          <a:xfrm>
            <a:off x="1835696" y="1844824"/>
            <a:ext cx="936104"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6156176" y="1700808"/>
            <a:ext cx="100811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fontScale="90000"/>
          </a:bodyPr>
          <a:lstStyle/>
          <a:p>
            <a:r>
              <a:rPr lang="fr-FR" sz="3600" b="1" dirty="0" smtClean="0">
                <a:solidFill>
                  <a:schemeClr val="accent2"/>
                </a:solidFill>
                <a:latin typeface="Times New Roman" pitchFamily="18" charset="0"/>
                <a:cs typeface="Times New Roman" pitchFamily="18" charset="0"/>
              </a:rPr>
              <a:t>L’évolution en France</a:t>
            </a:r>
            <a:endParaRPr lang="fr-FR" sz="3600" b="1" dirty="0">
              <a:solidFill>
                <a:schemeClr val="accent2"/>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r>
              <a:rPr lang="fr-FR" dirty="0" smtClean="0"/>
              <a:t>A partir du XVIe et XVIIe siècle le roi disposait, complètement du pouvoir financier.</a:t>
            </a:r>
          </a:p>
          <a:p>
            <a:r>
              <a:rPr lang="fr-FR" dirty="0" smtClean="0"/>
              <a:t> la situation économique mauvaise en 1787 et 1788, où les recettes furent très mauvaises, avait mis la monarchie en difficultés financières et était à l’origine de la révolution française.</a:t>
            </a:r>
          </a:p>
          <a:p>
            <a:endParaRPr lang="fr-FR" dirty="0" smtClean="0"/>
          </a:p>
          <a:p>
            <a:pPr algn="ctr"/>
            <a:r>
              <a:rPr lang="fr-FR" dirty="0" smtClean="0">
                <a:solidFill>
                  <a:schemeClr val="accent1">
                    <a:lumMod val="75000"/>
                  </a:schemeClr>
                </a:solidFill>
              </a:rPr>
              <a:t>Apparition des principes budgétaires au moment de la révolution. </a:t>
            </a:r>
            <a:endParaRPr lang="fr-FR" dirty="0">
              <a:solidFill>
                <a:schemeClr val="accent1">
                  <a:lumMod val="75000"/>
                </a:schemeClr>
              </a:solidFill>
            </a:endParaRPr>
          </a:p>
        </p:txBody>
      </p:sp>
      <p:sp>
        <p:nvSpPr>
          <p:cNvPr id="4" name="Flèche vers le bas 3"/>
          <p:cNvSpPr/>
          <p:nvPr/>
        </p:nvSpPr>
        <p:spPr>
          <a:xfrm>
            <a:off x="3707904" y="4581128"/>
            <a:ext cx="1512168"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Autofit/>
          </a:bodyPr>
          <a:lstStyle/>
          <a:p>
            <a:r>
              <a:rPr lang="fr-FR" sz="3200" b="1" dirty="0" smtClean="0">
                <a:solidFill>
                  <a:schemeClr val="accent2"/>
                </a:solidFill>
                <a:latin typeface="Times New Roman" pitchFamily="18" charset="0"/>
                <a:cs typeface="Times New Roman" pitchFamily="18" charset="0"/>
              </a:rPr>
              <a:t>Les péripéties des finances publiques au Maroc</a:t>
            </a:r>
            <a:endParaRPr lang="fr-FR" sz="3200" b="1" dirty="0">
              <a:solidFill>
                <a:schemeClr val="accent2"/>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r>
              <a:rPr lang="fr-FR" i="1" u="sng" dirty="0" smtClean="0">
                <a:solidFill>
                  <a:schemeClr val="tx2">
                    <a:lumMod val="75000"/>
                  </a:schemeClr>
                </a:solidFill>
              </a:rPr>
              <a:t>Avant le protectorat</a:t>
            </a:r>
          </a:p>
          <a:p>
            <a:pPr lvl="1" algn="just"/>
            <a:r>
              <a:rPr lang="fr-FR" dirty="0" smtClean="0"/>
              <a:t>Le système financier marocain, avant le protectorat se fondait sur des règles de sources religieuse et </a:t>
            </a:r>
            <a:r>
              <a:rPr lang="fr-FR" dirty="0" err="1" smtClean="0"/>
              <a:t>Maghzaniène</a:t>
            </a:r>
            <a:r>
              <a:rPr lang="fr-FR" dirty="0" smtClean="0"/>
              <a:t>.</a:t>
            </a:r>
          </a:p>
          <a:p>
            <a:pPr lvl="1" algn="just">
              <a:buNone/>
            </a:pPr>
            <a:endParaRPr lang="fr-FR" dirty="0" smtClean="0"/>
          </a:p>
          <a:p>
            <a:pPr lvl="1" algn="just"/>
            <a:r>
              <a:rPr lang="fr-FR" dirty="0" smtClean="0"/>
              <a:t>Le «Bit mal el </a:t>
            </a:r>
            <a:r>
              <a:rPr lang="fr-FR" dirty="0" err="1" smtClean="0"/>
              <a:t>Mouslimine</a:t>
            </a:r>
            <a:r>
              <a:rPr lang="fr-FR" dirty="0" smtClean="0"/>
              <a:t>» institution introduite sous le règne du Sultan Moulay Slimane, consacrait la séparation entre les finances privées du Sultan et les Finances de la communauté. </a:t>
            </a:r>
            <a:endParaRPr lang="fr-FR" i="1" u="sng"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2034"/>
          </a:xfrm>
        </p:spPr>
        <p:txBody>
          <a:bodyPr>
            <a:normAutofit fontScale="90000"/>
          </a:bodyPr>
          <a:lstStyle/>
          <a:p>
            <a:endParaRPr lang="fr-FR" dirty="0"/>
          </a:p>
        </p:txBody>
      </p:sp>
      <p:sp>
        <p:nvSpPr>
          <p:cNvPr id="3" name="Espace réservé du contenu 2"/>
          <p:cNvSpPr>
            <a:spLocks noGrp="1"/>
          </p:cNvSpPr>
          <p:nvPr>
            <p:ph idx="1"/>
          </p:nvPr>
        </p:nvSpPr>
        <p:spPr>
          <a:xfrm>
            <a:off x="457200" y="692696"/>
            <a:ext cx="8229600" cy="5433467"/>
          </a:xfrm>
        </p:spPr>
        <p:txBody>
          <a:bodyPr>
            <a:normAutofit/>
          </a:bodyPr>
          <a:lstStyle/>
          <a:p>
            <a:pPr>
              <a:buNone/>
            </a:pPr>
            <a:r>
              <a:rPr lang="fr-FR" dirty="0" smtClean="0"/>
              <a:t>	</a:t>
            </a:r>
          </a:p>
          <a:p>
            <a:pPr>
              <a:buNone/>
            </a:pPr>
            <a:r>
              <a:rPr lang="fr-FR" dirty="0" smtClean="0">
                <a:latin typeface="Times New Roman" pitchFamily="18" charset="0"/>
                <a:cs typeface="Times New Roman" pitchFamily="18" charset="0"/>
              </a:rPr>
              <a:t>	- Le «Bit mal el </a:t>
            </a:r>
            <a:r>
              <a:rPr lang="fr-FR" dirty="0" err="1" smtClean="0">
                <a:latin typeface="Times New Roman" pitchFamily="18" charset="0"/>
                <a:cs typeface="Times New Roman" pitchFamily="18" charset="0"/>
              </a:rPr>
              <a:t>Mouslimine</a:t>
            </a:r>
            <a:r>
              <a:rPr lang="fr-FR" dirty="0" smtClean="0">
                <a:latin typeface="Times New Roman" pitchFamily="18" charset="0"/>
                <a:cs typeface="Times New Roman" pitchFamily="18" charset="0"/>
              </a:rPr>
              <a:t>» recevait les impôts d'origine coranique, notamment, la Zakat et l'</a:t>
            </a:r>
            <a:r>
              <a:rPr lang="fr-FR" dirty="0" err="1" smtClean="0">
                <a:latin typeface="Times New Roman" pitchFamily="18" charset="0"/>
                <a:cs typeface="Times New Roman" pitchFamily="18" charset="0"/>
              </a:rPr>
              <a:t>achour</a:t>
            </a:r>
            <a:r>
              <a:rPr lang="fr-FR" dirty="0" smtClean="0">
                <a:latin typeface="Times New Roman" pitchFamily="18" charset="0"/>
                <a:cs typeface="Times New Roman" pitchFamily="18" charset="0"/>
              </a:rPr>
              <a:t>, alors que le trésor de Dar </a:t>
            </a:r>
            <a:r>
              <a:rPr lang="fr-FR" dirty="0" err="1" smtClean="0">
                <a:latin typeface="Times New Roman" pitchFamily="18" charset="0"/>
                <a:cs typeface="Times New Roman" pitchFamily="18" charset="0"/>
              </a:rPr>
              <a:t>Adeyel</a:t>
            </a:r>
            <a:r>
              <a:rPr lang="fr-FR" dirty="0" smtClean="0">
                <a:latin typeface="Times New Roman" pitchFamily="18" charset="0"/>
                <a:cs typeface="Times New Roman" pitchFamily="18" charset="0"/>
              </a:rPr>
              <a:t> centralisait les contributions de nature administrative (les </a:t>
            </a:r>
            <a:r>
              <a:rPr lang="fr-FR" dirty="0" err="1" smtClean="0">
                <a:latin typeface="Times New Roman" pitchFamily="18" charset="0"/>
                <a:cs typeface="Times New Roman" pitchFamily="18" charset="0"/>
              </a:rPr>
              <a:t>Meks</a:t>
            </a:r>
            <a:r>
              <a:rPr lang="fr-FR" dirty="0" smtClean="0">
                <a:latin typeface="Times New Roman" pitchFamily="18" charset="0"/>
                <a:cs typeface="Times New Roman" pitchFamily="18" charset="0"/>
              </a:rPr>
              <a:t>).</a:t>
            </a:r>
          </a:p>
          <a:p>
            <a:pPr>
              <a:buNone/>
            </a:pPr>
            <a:r>
              <a:rPr lang="fr-FR" dirty="0" smtClean="0">
                <a:latin typeface="Times New Roman" pitchFamily="18" charset="0"/>
                <a:cs typeface="Times New Roman" pitchFamily="18" charset="0"/>
              </a:rPr>
              <a:t>     - La perception des recettes et le paiement des dépenses étaient confiés au corps des «</a:t>
            </a:r>
            <a:r>
              <a:rPr lang="fr-FR" dirty="0" err="1" smtClean="0">
                <a:latin typeface="Times New Roman" pitchFamily="18" charset="0"/>
                <a:cs typeface="Times New Roman" pitchFamily="18" charset="0"/>
              </a:rPr>
              <a:t>Oumanas</a:t>
            </a:r>
            <a:r>
              <a:rPr lang="fr-FR" dirty="0" smtClean="0">
                <a:latin typeface="Times New Roman" pitchFamily="18" charset="0"/>
                <a:cs typeface="Times New Roman" pitchFamily="18" charset="0"/>
              </a:rPr>
              <a:t>». </a:t>
            </a:r>
          </a:p>
          <a:p>
            <a:pPr>
              <a:buNone/>
            </a:pPr>
            <a:r>
              <a:rPr lang="fr-FR" dirty="0" smtClean="0">
                <a:latin typeface="Times New Roman" pitchFamily="18" charset="0"/>
                <a:cs typeface="Times New Roman" pitchFamily="18" charset="0"/>
              </a:rPr>
              <a:t>     - C'est le Sultan Moulay El Hassan 1</a:t>
            </a:r>
            <a:r>
              <a:rPr lang="fr-FR" baseline="30000" dirty="0" smtClean="0">
                <a:latin typeface="Times New Roman" pitchFamily="18" charset="0"/>
                <a:cs typeface="Times New Roman" pitchFamily="18" charset="0"/>
              </a:rPr>
              <a:t>er</a:t>
            </a:r>
            <a:r>
              <a:rPr lang="fr-FR" dirty="0" smtClean="0">
                <a:latin typeface="Times New Roman" pitchFamily="18" charset="0"/>
                <a:cs typeface="Times New Roman" pitchFamily="18" charset="0"/>
              </a:rPr>
              <a:t> qui a réorganisé le corps des </a:t>
            </a:r>
            <a:r>
              <a:rPr lang="fr-FR" dirty="0" err="1" smtClean="0">
                <a:latin typeface="Times New Roman" pitchFamily="18" charset="0"/>
                <a:cs typeface="Times New Roman" pitchFamily="18" charset="0"/>
              </a:rPr>
              <a:t>Oumanas</a:t>
            </a:r>
            <a:r>
              <a:rPr lang="fr-FR" dirty="0" smtClean="0">
                <a:latin typeface="Times New Roman" pitchFamily="18" charset="0"/>
                <a:cs typeface="Times New Roman" pitchFamily="18" charset="0"/>
              </a:rPr>
              <a:t> et a entrepris une réforme de la fiscalité.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rmAutofit fontScale="90000"/>
          </a:bodyPr>
          <a:lstStyle/>
          <a:p>
            <a:endParaRPr lang="fr-FR" dirty="0"/>
          </a:p>
        </p:txBody>
      </p:sp>
      <p:sp>
        <p:nvSpPr>
          <p:cNvPr id="3" name="Espace réservé du contenu 2"/>
          <p:cNvSpPr>
            <a:spLocks noGrp="1"/>
          </p:cNvSpPr>
          <p:nvPr>
            <p:ph idx="1"/>
          </p:nvPr>
        </p:nvSpPr>
        <p:spPr>
          <a:xfrm>
            <a:off x="457200" y="476672"/>
            <a:ext cx="8229600" cy="5649491"/>
          </a:xfrm>
        </p:spPr>
        <p:txBody>
          <a:bodyPr/>
          <a:lstStyle/>
          <a:p>
            <a:r>
              <a:rPr lang="fr-FR" dirty="0" smtClean="0"/>
              <a:t>On distinguait principalement trois catégories d'</a:t>
            </a:r>
            <a:r>
              <a:rPr lang="fr-FR" dirty="0" err="1" smtClean="0"/>
              <a:t>Amins</a:t>
            </a:r>
            <a:r>
              <a:rPr lang="fr-FR" dirty="0" smtClean="0"/>
              <a:t> (ou administrateurs). </a:t>
            </a:r>
          </a:p>
          <a:p>
            <a:pPr>
              <a:buNone/>
            </a:pPr>
            <a:endParaRPr lang="fr-FR" dirty="0" smtClean="0"/>
          </a:p>
          <a:p>
            <a:pPr>
              <a:buNone/>
            </a:pPr>
            <a:r>
              <a:rPr lang="fr-FR" dirty="0" smtClean="0"/>
              <a:t>        Amin </a:t>
            </a:r>
            <a:r>
              <a:rPr lang="fr-FR" dirty="0" err="1" smtClean="0"/>
              <a:t>Dakhal</a:t>
            </a:r>
            <a:r>
              <a:rPr lang="fr-FR" dirty="0" smtClean="0"/>
              <a:t> ou administrateur des recettes </a:t>
            </a:r>
          </a:p>
          <a:p>
            <a:pPr>
              <a:buNone/>
            </a:pPr>
            <a:r>
              <a:rPr lang="fr-FR" dirty="0" smtClean="0"/>
              <a:t>        Amin El </a:t>
            </a:r>
            <a:r>
              <a:rPr lang="fr-FR" dirty="0" err="1" smtClean="0"/>
              <a:t>Kharaj</a:t>
            </a:r>
            <a:r>
              <a:rPr lang="fr-FR" dirty="0" smtClean="0"/>
              <a:t> ou administrateur des   dépenses </a:t>
            </a:r>
          </a:p>
          <a:p>
            <a:pPr>
              <a:buNone/>
            </a:pPr>
            <a:r>
              <a:rPr lang="fr-FR" dirty="0" smtClean="0"/>
              <a:t>        Amin </a:t>
            </a:r>
            <a:r>
              <a:rPr lang="fr-FR" dirty="0" err="1" smtClean="0"/>
              <a:t>Lahsab</a:t>
            </a:r>
            <a:r>
              <a:rPr lang="fr-FR" dirty="0" smtClean="0"/>
              <a:t> ou comptable suprême chargé de la gestion des finances et du contrôle des agents. </a:t>
            </a:r>
            <a:endParaRPr lang="fr-FR" dirty="0"/>
          </a:p>
        </p:txBody>
      </p:sp>
      <p:sp>
        <p:nvSpPr>
          <p:cNvPr id="4" name="Flèche droite 3"/>
          <p:cNvSpPr/>
          <p:nvPr/>
        </p:nvSpPr>
        <p:spPr>
          <a:xfrm>
            <a:off x="539552" y="2060848"/>
            <a:ext cx="57606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539552" y="2564904"/>
            <a:ext cx="57606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539552" y="2996952"/>
            <a:ext cx="57606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2034"/>
          </a:xfrm>
        </p:spPr>
        <p:txBody>
          <a:bodyPr>
            <a:normAutofit fontScale="90000"/>
          </a:bodyPr>
          <a:lstStyle/>
          <a:p>
            <a:endParaRPr lang="fr-FR" b="1" dirty="0">
              <a:solidFill>
                <a:srgbClr val="00B0F0"/>
              </a:solidFill>
              <a:latin typeface="Gill Sans Ultra Bold" pitchFamily="34" charset="0"/>
            </a:endParaRPr>
          </a:p>
        </p:txBody>
      </p:sp>
      <p:sp>
        <p:nvSpPr>
          <p:cNvPr id="3" name="Espace réservé du contenu 2"/>
          <p:cNvSpPr>
            <a:spLocks noGrp="1"/>
          </p:cNvSpPr>
          <p:nvPr>
            <p:ph idx="1"/>
          </p:nvPr>
        </p:nvSpPr>
        <p:spPr>
          <a:xfrm>
            <a:off x="457200" y="188640"/>
            <a:ext cx="8229600" cy="6336704"/>
          </a:xfrm>
        </p:spPr>
        <p:txBody>
          <a:bodyPr>
            <a:normAutofit/>
          </a:bodyPr>
          <a:lstStyle/>
          <a:p>
            <a:r>
              <a:rPr lang="fr-FR" b="1" dirty="0">
                <a:latin typeface="Times New Roman" pitchFamily="18" charset="0"/>
                <a:cs typeface="Times New Roman" pitchFamily="18" charset="0"/>
              </a:rPr>
              <a:t>INTRODUCTION</a:t>
            </a:r>
            <a:endParaRPr lang="fr-FR" dirty="0">
              <a:latin typeface="Times New Roman" pitchFamily="18" charset="0"/>
              <a:cs typeface="Times New Roman" pitchFamily="18" charset="0"/>
            </a:endParaRPr>
          </a:p>
          <a:p>
            <a:r>
              <a:rPr lang="fr-FR" b="1" u="sng" dirty="0">
                <a:latin typeface="Times New Roman" pitchFamily="18" charset="0"/>
                <a:cs typeface="Times New Roman" pitchFamily="18" charset="0"/>
              </a:rPr>
              <a:t>CHAPITRE PRELIMINAIRE : </a:t>
            </a:r>
            <a:endParaRPr lang="fr-FR" dirty="0">
              <a:latin typeface="Times New Roman" pitchFamily="18" charset="0"/>
              <a:cs typeface="Times New Roman" pitchFamily="18" charset="0"/>
            </a:endParaRPr>
          </a:p>
          <a:p>
            <a:pPr lvl="2"/>
            <a:r>
              <a:rPr lang="fr-FR" dirty="0">
                <a:latin typeface="Times New Roman" pitchFamily="18" charset="0"/>
                <a:cs typeface="Times New Roman" pitchFamily="18" charset="0"/>
              </a:rPr>
              <a:t>Les finances publiques classiques et les finances publiques modernes</a:t>
            </a:r>
          </a:p>
          <a:p>
            <a:pPr lvl="2"/>
            <a:r>
              <a:rPr lang="fr-FR" dirty="0">
                <a:latin typeface="Times New Roman" pitchFamily="18" charset="0"/>
                <a:cs typeface="Times New Roman" pitchFamily="18" charset="0"/>
              </a:rPr>
              <a:t>Les finances publiques : expression du pouvoir politique</a:t>
            </a:r>
          </a:p>
          <a:p>
            <a:pPr lvl="2"/>
            <a:r>
              <a:rPr lang="fr-FR" dirty="0">
                <a:latin typeface="Times New Roman" pitchFamily="18" charset="0"/>
                <a:cs typeface="Times New Roman" pitchFamily="18" charset="0"/>
              </a:rPr>
              <a:t>Finances Publiques : De la pluridisciplinarité à l’autonomie</a:t>
            </a:r>
          </a:p>
          <a:p>
            <a:pPr lvl="2"/>
            <a:r>
              <a:rPr lang="fr-FR" dirty="0">
                <a:latin typeface="Times New Roman" pitchFamily="18" charset="0"/>
                <a:cs typeface="Times New Roman" pitchFamily="18" charset="0"/>
              </a:rPr>
              <a:t>Finances publiques et finances privées</a:t>
            </a:r>
          </a:p>
          <a:p>
            <a:r>
              <a:rPr lang="fr-FR" b="1" u="sng" dirty="0">
                <a:latin typeface="Times New Roman" pitchFamily="18" charset="0"/>
                <a:cs typeface="Times New Roman" pitchFamily="18" charset="0"/>
              </a:rPr>
              <a:t>Chapitre I : Evolution historique : la conquête du pouvoir financier par le parlement</a:t>
            </a:r>
            <a:endParaRPr lang="fr-FR" dirty="0">
              <a:latin typeface="Times New Roman" pitchFamily="18" charset="0"/>
              <a:cs typeface="Times New Roman" pitchFamily="18" charset="0"/>
            </a:endParaRPr>
          </a:p>
          <a:p>
            <a:pPr lvl="2"/>
            <a:r>
              <a:rPr lang="fr-FR" dirty="0">
                <a:latin typeface="Times New Roman" pitchFamily="18" charset="0"/>
                <a:cs typeface="Times New Roman" pitchFamily="18" charset="0"/>
              </a:rPr>
              <a:t>L’évolution en Angleterre </a:t>
            </a:r>
          </a:p>
          <a:p>
            <a:pPr lvl="2"/>
            <a:r>
              <a:rPr lang="fr-FR" dirty="0" smtClean="0">
                <a:latin typeface="Times New Roman" pitchFamily="18" charset="0"/>
                <a:cs typeface="Times New Roman" pitchFamily="18" charset="0"/>
              </a:rPr>
              <a:t>L’évolution </a:t>
            </a:r>
            <a:r>
              <a:rPr lang="fr-FR" dirty="0">
                <a:latin typeface="Times New Roman" pitchFamily="18" charset="0"/>
                <a:cs typeface="Times New Roman" pitchFamily="18" charset="0"/>
              </a:rPr>
              <a:t>en France</a:t>
            </a:r>
          </a:p>
          <a:p>
            <a:pPr lvl="2"/>
            <a:r>
              <a:rPr lang="fr-FR" dirty="0">
                <a:latin typeface="Times New Roman" pitchFamily="18" charset="0"/>
                <a:cs typeface="Times New Roman" pitchFamily="18" charset="0"/>
              </a:rPr>
              <a:t>Les péripéties des finances publiques au Maro</a:t>
            </a:r>
            <a:r>
              <a:rPr lang="fr-FR" dirty="0"/>
              <a:t>c</a:t>
            </a:r>
          </a:p>
          <a:p>
            <a:pPr>
              <a:buNone/>
            </a:pP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rmAutofit fontScale="90000"/>
          </a:bodyPr>
          <a:lstStyle/>
          <a:p>
            <a:endParaRPr lang="fr-FR" dirty="0"/>
          </a:p>
        </p:txBody>
      </p:sp>
      <p:sp>
        <p:nvSpPr>
          <p:cNvPr id="3" name="Espace réservé du contenu 2"/>
          <p:cNvSpPr>
            <a:spLocks noGrp="1"/>
          </p:cNvSpPr>
          <p:nvPr>
            <p:ph idx="1"/>
          </p:nvPr>
        </p:nvSpPr>
        <p:spPr>
          <a:xfrm>
            <a:off x="457200" y="404664"/>
            <a:ext cx="8229600" cy="5721499"/>
          </a:xfrm>
        </p:spPr>
        <p:txBody>
          <a:bodyPr/>
          <a:lstStyle/>
          <a:p>
            <a:endParaRPr lang="fr-FR" dirty="0" smtClean="0"/>
          </a:p>
          <a:p>
            <a:endParaRPr lang="fr-FR" dirty="0" smtClean="0"/>
          </a:p>
          <a:p>
            <a:r>
              <a:rPr lang="fr-FR" dirty="0" smtClean="0"/>
              <a:t>A la tête des </a:t>
            </a:r>
            <a:r>
              <a:rPr lang="fr-FR" dirty="0" err="1" smtClean="0"/>
              <a:t>oumanas</a:t>
            </a:r>
            <a:r>
              <a:rPr lang="fr-FR" dirty="0" smtClean="0"/>
              <a:t>, il y avait Amin El </a:t>
            </a:r>
            <a:r>
              <a:rPr lang="fr-FR" dirty="0" err="1" smtClean="0"/>
              <a:t>oumanas</a:t>
            </a:r>
            <a:r>
              <a:rPr lang="fr-FR" dirty="0" smtClean="0"/>
              <a:t> qui jouait le rôle du ministre des Finances.</a:t>
            </a:r>
          </a:p>
          <a:p>
            <a:pPr>
              <a:buNone/>
            </a:pPr>
            <a:endParaRPr lang="fr-FR" dirty="0" smtClean="0"/>
          </a:p>
          <a:p>
            <a:r>
              <a:rPr lang="fr-FR" dirty="0" smtClean="0"/>
              <a:t>En matière fiscale, Moulay Hassan 1er a introduit le </a:t>
            </a:r>
            <a:r>
              <a:rPr lang="fr-FR" dirty="0" err="1" smtClean="0"/>
              <a:t>Tertib</a:t>
            </a:r>
            <a:r>
              <a:rPr lang="fr-FR" dirty="0" smtClean="0"/>
              <a:t> à partir de 1884.</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228919"/>
            <a:ext cx="8229600" cy="45719"/>
          </a:xfrm>
        </p:spPr>
        <p:txBody>
          <a:bodyPr>
            <a:normAutofit fontScale="90000"/>
          </a:bodyPr>
          <a:lstStyle/>
          <a:p>
            <a:endParaRPr lang="fr-FR" dirty="0"/>
          </a:p>
        </p:txBody>
      </p:sp>
      <p:sp>
        <p:nvSpPr>
          <p:cNvPr id="3" name="Espace réservé du contenu 2"/>
          <p:cNvSpPr>
            <a:spLocks noGrp="1"/>
          </p:cNvSpPr>
          <p:nvPr>
            <p:ph idx="1"/>
          </p:nvPr>
        </p:nvSpPr>
        <p:spPr>
          <a:xfrm>
            <a:off x="457200" y="404664"/>
            <a:ext cx="8229600" cy="5721499"/>
          </a:xfrm>
        </p:spPr>
        <p:txBody>
          <a:bodyPr>
            <a:normAutofit/>
          </a:bodyPr>
          <a:lstStyle/>
          <a:p>
            <a:endParaRPr lang="fr-FR" i="1" u="sng" dirty="0" smtClean="0">
              <a:solidFill>
                <a:schemeClr val="accent1">
                  <a:lumMod val="75000"/>
                </a:schemeClr>
              </a:solidFill>
            </a:endParaRPr>
          </a:p>
          <a:p>
            <a:r>
              <a:rPr lang="fr-FR" i="1" u="sng" dirty="0" smtClean="0">
                <a:solidFill>
                  <a:schemeClr val="accent1">
                    <a:lumMod val="75000"/>
                  </a:schemeClr>
                </a:solidFill>
              </a:rPr>
              <a:t>Les Finances Publiques sous le protectorat</a:t>
            </a:r>
          </a:p>
          <a:p>
            <a:pPr>
              <a:buNone/>
            </a:pPr>
            <a:r>
              <a:rPr lang="fr-FR" dirty="0" smtClean="0"/>
              <a:t>- </a:t>
            </a:r>
            <a:r>
              <a:rPr lang="fr-FR" dirty="0" smtClean="0">
                <a:latin typeface="Times New Roman" pitchFamily="18" charset="0"/>
                <a:cs typeface="Times New Roman" pitchFamily="18" charset="0"/>
              </a:rPr>
              <a:t>certaines réformes financières et comptables, consacrées par les dispositions financières de l'acte d'Algesiras, ont vu le jour: </a:t>
            </a:r>
          </a:p>
          <a:p>
            <a:pPr>
              <a:buNone/>
            </a:pPr>
            <a:r>
              <a:rPr lang="fr-FR" dirty="0" smtClean="0">
                <a:latin typeface="Times New Roman" pitchFamily="18" charset="0"/>
                <a:cs typeface="Times New Roman" pitchFamily="18" charset="0"/>
              </a:rPr>
              <a:t>1- l'établissement d'un budget prévisionnel à partir de 1914, </a:t>
            </a:r>
          </a:p>
          <a:p>
            <a:pPr>
              <a:buNone/>
            </a:pPr>
            <a:r>
              <a:rPr lang="fr-FR" dirty="0" smtClean="0">
                <a:latin typeface="Times New Roman" pitchFamily="18" charset="0"/>
                <a:cs typeface="Times New Roman" pitchFamily="18" charset="0"/>
              </a:rPr>
              <a:t>2- la nomination du trésorier général en 1916, </a:t>
            </a:r>
          </a:p>
          <a:p>
            <a:pPr>
              <a:buNone/>
            </a:pPr>
            <a:r>
              <a:rPr lang="fr-FR" dirty="0" smtClean="0">
                <a:latin typeface="Times New Roman" pitchFamily="18" charset="0"/>
                <a:cs typeface="Times New Roman" pitchFamily="18" charset="0"/>
              </a:rPr>
              <a:t>3- la mise en place, à partir de 1917, du système de comptabilité publique et </a:t>
            </a:r>
          </a:p>
          <a:p>
            <a:pPr>
              <a:buNone/>
            </a:pPr>
            <a:r>
              <a:rPr lang="fr-FR" dirty="0" smtClean="0">
                <a:latin typeface="Times New Roman" pitchFamily="18" charset="0"/>
                <a:cs typeface="Times New Roman" pitchFamily="18" charset="0"/>
              </a:rPr>
              <a:t>4- la création du contrôle des engagements des dépenses à partir de 1921.</a:t>
            </a:r>
            <a:endParaRPr lang="fr-FR" u="sn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188640"/>
            <a:ext cx="8229600" cy="85998"/>
          </a:xfrm>
        </p:spPr>
        <p:txBody>
          <a:bodyPr>
            <a:normAutofit fontScale="90000"/>
          </a:bodyPr>
          <a:lstStyle/>
          <a:p>
            <a:endParaRPr lang="fr-FR" dirty="0"/>
          </a:p>
        </p:txBody>
      </p:sp>
      <p:sp>
        <p:nvSpPr>
          <p:cNvPr id="3" name="Espace réservé du contenu 2"/>
          <p:cNvSpPr>
            <a:spLocks noGrp="1"/>
          </p:cNvSpPr>
          <p:nvPr>
            <p:ph idx="1"/>
          </p:nvPr>
        </p:nvSpPr>
        <p:spPr>
          <a:xfrm>
            <a:off x="457200" y="476672"/>
            <a:ext cx="8229600" cy="5649491"/>
          </a:xfrm>
        </p:spPr>
        <p:txBody>
          <a:bodyPr>
            <a:normAutofit/>
          </a:bodyPr>
          <a:lstStyle/>
          <a:p>
            <a:r>
              <a:rPr lang="fr-FR" dirty="0" smtClean="0"/>
              <a:t>Au niveau de la fiscalité, une réforme, dont les bases ont été jetées par l'acte d'Algesiras, s'est traduite par la création de plusieurs impôts</a:t>
            </a:r>
          </a:p>
          <a:p>
            <a:pPr>
              <a:buNone/>
            </a:pPr>
            <a:r>
              <a:rPr lang="fr-FR" dirty="0" smtClean="0"/>
              <a:t>          </a:t>
            </a:r>
          </a:p>
          <a:p>
            <a:pPr>
              <a:buNone/>
            </a:pPr>
            <a:r>
              <a:rPr lang="fr-FR" dirty="0" smtClean="0"/>
              <a:t>		 le nouveau </a:t>
            </a:r>
            <a:r>
              <a:rPr lang="fr-FR" dirty="0" err="1" smtClean="0"/>
              <a:t>Tertib</a:t>
            </a:r>
            <a:r>
              <a:rPr lang="fr-FR" dirty="0" smtClean="0"/>
              <a:t> en 1915, </a:t>
            </a:r>
          </a:p>
          <a:p>
            <a:pPr>
              <a:buNone/>
            </a:pPr>
            <a:r>
              <a:rPr lang="fr-FR" dirty="0" smtClean="0"/>
              <a:t>            la taxe urbaine en 1918, </a:t>
            </a:r>
          </a:p>
          <a:p>
            <a:pPr>
              <a:buNone/>
            </a:pPr>
            <a:r>
              <a:rPr lang="fr-FR" dirty="0" smtClean="0"/>
              <a:t>            la patente en 1920, </a:t>
            </a:r>
          </a:p>
          <a:p>
            <a:pPr>
              <a:buNone/>
            </a:pPr>
            <a:r>
              <a:rPr lang="fr-FR" dirty="0" smtClean="0"/>
              <a:t>            le supplément à l'impôt des patentes en         	1941,</a:t>
            </a:r>
          </a:p>
          <a:p>
            <a:pPr>
              <a:buNone/>
            </a:pPr>
            <a:r>
              <a:rPr lang="fr-FR" dirty="0" smtClean="0"/>
              <a:t>		le prélèvement sur les traitements et   	salaires en 1948.</a:t>
            </a:r>
            <a:endParaRPr lang="fr-FR" dirty="0"/>
          </a:p>
        </p:txBody>
      </p:sp>
      <p:sp>
        <p:nvSpPr>
          <p:cNvPr id="4" name="Flèche droite 3"/>
          <p:cNvSpPr/>
          <p:nvPr/>
        </p:nvSpPr>
        <p:spPr>
          <a:xfrm>
            <a:off x="899592" y="2348880"/>
            <a:ext cx="57606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899592" y="2780928"/>
            <a:ext cx="57606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899592" y="3284984"/>
            <a:ext cx="57606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899592" y="3717032"/>
            <a:ext cx="57606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899592" y="4221088"/>
            <a:ext cx="57606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rmAutofit fontScale="90000"/>
          </a:bodyPr>
          <a:lstStyle/>
          <a:p>
            <a:endParaRPr lang="fr-FR" dirty="0"/>
          </a:p>
        </p:txBody>
      </p:sp>
      <p:sp>
        <p:nvSpPr>
          <p:cNvPr id="3" name="Espace réservé du contenu 2"/>
          <p:cNvSpPr>
            <a:spLocks noGrp="1"/>
          </p:cNvSpPr>
          <p:nvPr>
            <p:ph idx="1"/>
          </p:nvPr>
        </p:nvSpPr>
        <p:spPr>
          <a:xfrm>
            <a:off x="457200" y="548680"/>
            <a:ext cx="8229600" cy="5577483"/>
          </a:xfrm>
        </p:spPr>
        <p:txBody>
          <a:bodyPr>
            <a:normAutofit/>
          </a:bodyPr>
          <a:lstStyle/>
          <a:p>
            <a:r>
              <a:rPr lang="fr-FR" i="1" u="sng" dirty="0" smtClean="0">
                <a:solidFill>
                  <a:schemeClr val="tx2">
                    <a:lumMod val="75000"/>
                  </a:schemeClr>
                </a:solidFill>
              </a:rPr>
              <a:t>Les Finances publiques depuis l'indépendance</a:t>
            </a:r>
          </a:p>
          <a:p>
            <a:r>
              <a:rPr lang="fr-FR" dirty="0" smtClean="0"/>
              <a:t>Le Maroc a réformé ses structures financières, son système budgétaire et son système fiscal.</a:t>
            </a:r>
          </a:p>
          <a:p>
            <a:r>
              <a:rPr lang="fr-FR" dirty="0" smtClean="0"/>
              <a:t>En utilisant les finances publiques, comme levier du développement, l'Etat a accru, d'une manière démesurée, les dépenses publiques.</a:t>
            </a:r>
          </a:p>
          <a:p>
            <a:r>
              <a:rPr lang="fr-FR" dirty="0" smtClean="0"/>
              <a:t>La mise en place du plan quinquennal (1960-64)7 n'a fait qu'accélérer cette tendance. De même la politique ambitieuse de croissance économique que traduisait le plan quinquennal (1973-77), avait entraîné une aggravation du déficit budgétaire, qui a atteint 17,2 du PIB en 1973.</a:t>
            </a:r>
            <a:endParaRPr lang="fr-FR" u="sng"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dirty="0" smtClean="0">
                <a:latin typeface="Times New Roman" pitchFamily="18" charset="0"/>
                <a:cs typeface="Times New Roman" pitchFamily="18" charset="0"/>
              </a:rPr>
              <a:t>solution</a:t>
            </a:r>
            <a:endParaRPr lang="fr-FR" sz="4000" dirty="0">
              <a:latin typeface="Times New Roman" pitchFamily="18" charset="0"/>
              <a:cs typeface="Times New Roman" pitchFamily="18" charset="0"/>
            </a:endParaRPr>
          </a:p>
        </p:txBody>
      </p:sp>
      <p:sp>
        <p:nvSpPr>
          <p:cNvPr id="4" name="Espace réservé du texte 3"/>
          <p:cNvSpPr>
            <a:spLocks noGrp="1"/>
          </p:cNvSpPr>
          <p:nvPr>
            <p:ph type="body" idx="2"/>
          </p:nvPr>
        </p:nvSpPr>
        <p:spPr/>
        <p:txBody>
          <a:bodyPr/>
          <a:lstStyle/>
          <a:p>
            <a:endParaRPr lang="fr-FR" dirty="0" smtClean="0"/>
          </a:p>
          <a:p>
            <a:endParaRPr lang="fr-FR" dirty="0" smtClean="0"/>
          </a:p>
          <a:p>
            <a:endParaRPr lang="fr-FR" dirty="0" smtClean="0"/>
          </a:p>
          <a:p>
            <a:endParaRPr lang="fr-FR" dirty="0" smtClean="0"/>
          </a:p>
          <a:p>
            <a:endParaRPr lang="fr-FR" dirty="0" smtClean="0"/>
          </a:p>
          <a:p>
            <a:endParaRPr lang="fr-FR" dirty="0" smtClean="0"/>
          </a:p>
          <a:p>
            <a:pPr algn="ctr"/>
            <a:r>
              <a:rPr lang="fr-FR" sz="4000" dirty="0" smtClean="0">
                <a:solidFill>
                  <a:srgbClr val="FF0000"/>
                </a:solidFill>
                <a:latin typeface="Times New Roman" pitchFamily="18" charset="0"/>
                <a:cs typeface="Times New Roman" pitchFamily="18" charset="0"/>
              </a:rPr>
              <a:t>Plan d’ajustement structurel</a:t>
            </a:r>
            <a:endParaRPr lang="fr-FR" sz="40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half" idx="1"/>
          </p:nvPr>
        </p:nvSpPr>
        <p:spPr/>
        <p:txBody>
          <a:bodyPr/>
          <a:lstStyle/>
          <a:p>
            <a:r>
              <a:rPr lang="fr-FR" dirty="0" smtClean="0"/>
              <a:t>Compression des dépenses de fonctionnement</a:t>
            </a:r>
          </a:p>
          <a:p>
            <a:endParaRPr lang="fr-FR" dirty="0" smtClean="0"/>
          </a:p>
          <a:p>
            <a:pPr>
              <a:buNone/>
            </a:pPr>
            <a:r>
              <a:rPr lang="fr-FR" dirty="0" smtClean="0"/>
              <a:t>    Une baisse du déficit, qui est passée de 10,4% du PIB en 1983 à 5,4% en 1987.</a:t>
            </a:r>
          </a:p>
          <a:p>
            <a:r>
              <a:rPr lang="fr-FR" dirty="0" smtClean="0"/>
              <a:t>Une réforme fiscale a vu le jour:(IS), (IGR), (TVA)</a:t>
            </a:r>
          </a:p>
          <a:p>
            <a:pPr>
              <a:buNone/>
            </a:pPr>
            <a:endParaRPr lang="fr-FR" dirty="0"/>
          </a:p>
        </p:txBody>
      </p:sp>
      <p:sp>
        <p:nvSpPr>
          <p:cNvPr id="5" name="Flèche vers le bas 4"/>
          <p:cNvSpPr/>
          <p:nvPr/>
        </p:nvSpPr>
        <p:spPr>
          <a:xfrm>
            <a:off x="1763688" y="1844824"/>
            <a:ext cx="360040" cy="1368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5508104" y="1052736"/>
            <a:ext cx="576064"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algn="ctr"/>
            <a:r>
              <a:rPr lang="fr-FR" sz="4400" b="1" dirty="0" smtClean="0"/>
              <a:t>CHAPITRE II : Le cadre conceptuel : L’influence des écoles de pensées économiques sur les finances publiques </a:t>
            </a:r>
            <a:endParaRPr lang="fr-FR" sz="4400"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788808"/>
          </a:xfrm>
        </p:spPr>
        <p:txBody>
          <a:bodyPr>
            <a:normAutofit fontScale="90000"/>
          </a:bodyPr>
          <a:lstStyle/>
          <a:p>
            <a:pPr algn="l"/>
            <a:r>
              <a:rPr lang="fr-FR" sz="2800" dirty="0" smtClean="0">
                <a:latin typeface="Times New Roman" pitchFamily="18" charset="0"/>
                <a:cs typeface="Times New Roman" pitchFamily="18" charset="0"/>
              </a:rPr>
              <a:t/>
            </a:r>
            <a:br>
              <a:rPr lang="fr-FR" sz="2800" dirty="0" smtClean="0">
                <a:latin typeface="Times New Roman" pitchFamily="18" charset="0"/>
                <a:cs typeface="Times New Roman" pitchFamily="18" charset="0"/>
              </a:rPr>
            </a:br>
            <a:r>
              <a:rPr lang="fr-FR" sz="2800" dirty="0" smtClean="0">
                <a:solidFill>
                  <a:srgbClr val="C00000"/>
                </a:solidFill>
                <a:latin typeface="Times New Roman" pitchFamily="18" charset="0"/>
                <a:cs typeface="Times New Roman" pitchFamily="18" charset="0"/>
              </a:rPr>
              <a:t>I- Les Mercantilistes : L’Etat garant de la richesse d’un pays (Bodin, Montchrestien, Richelieu, Colbert, Sully ), (XVI </a:t>
            </a:r>
            <a:r>
              <a:rPr lang="fr-FR" sz="2800" dirty="0" err="1" smtClean="0">
                <a:solidFill>
                  <a:srgbClr val="C00000"/>
                </a:solidFill>
                <a:latin typeface="Times New Roman" pitchFamily="18" charset="0"/>
                <a:cs typeface="Times New Roman" pitchFamily="18" charset="0"/>
              </a:rPr>
              <a:t>ème</a:t>
            </a:r>
            <a:r>
              <a:rPr lang="fr-FR" sz="2800" dirty="0" smtClean="0">
                <a:solidFill>
                  <a:srgbClr val="C00000"/>
                </a:solidFill>
                <a:latin typeface="Times New Roman" pitchFamily="18" charset="0"/>
                <a:cs typeface="Times New Roman" pitchFamily="18" charset="0"/>
              </a:rPr>
              <a:t> siècle)</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fr-FR" dirty="0" smtClean="0">
                <a:latin typeface="Times New Roman" pitchFamily="18" charset="0"/>
                <a:cs typeface="Times New Roman" pitchFamily="18" charset="0"/>
              </a:rPr>
              <a:t>Pour les mercantilistes </a:t>
            </a:r>
            <a:r>
              <a:rPr lang="fr-FR" dirty="0" err="1" smtClean="0">
                <a:latin typeface="Times New Roman" pitchFamily="18" charset="0"/>
                <a:cs typeface="Times New Roman" pitchFamily="18" charset="0"/>
              </a:rPr>
              <a:t>lʼéchange</a:t>
            </a:r>
            <a:r>
              <a:rPr lang="fr-FR" dirty="0" smtClean="0">
                <a:latin typeface="Times New Roman" pitchFamily="18" charset="0"/>
                <a:cs typeface="Times New Roman" pitchFamily="18" charset="0"/>
              </a:rPr>
              <a:t> international est un jeu à somme nulle, si </a:t>
            </a:r>
            <a:r>
              <a:rPr lang="fr-FR" dirty="0" err="1" smtClean="0">
                <a:latin typeface="Times New Roman" pitchFamily="18" charset="0"/>
                <a:cs typeface="Times New Roman" pitchFamily="18" charset="0"/>
              </a:rPr>
              <a:t>lʼun</a:t>
            </a:r>
            <a:r>
              <a:rPr lang="fr-FR" dirty="0" smtClean="0">
                <a:latin typeface="Times New Roman" pitchFamily="18" charset="0"/>
                <a:cs typeface="Times New Roman" pitchFamily="18" charset="0"/>
              </a:rPr>
              <a:t> gagne à </a:t>
            </a:r>
            <a:r>
              <a:rPr lang="fr-FR" dirty="0" err="1" smtClean="0">
                <a:latin typeface="Times New Roman" pitchFamily="18" charset="0"/>
                <a:cs typeface="Times New Roman" pitchFamily="18" charset="0"/>
              </a:rPr>
              <a:t>lʼéchange</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lʼautre</a:t>
            </a:r>
            <a:r>
              <a:rPr lang="fr-FR" dirty="0" smtClean="0">
                <a:latin typeface="Times New Roman" pitchFamily="18" charset="0"/>
                <a:cs typeface="Times New Roman" pitchFamily="18" charset="0"/>
              </a:rPr>
              <a:t> perd .</a:t>
            </a:r>
          </a:p>
          <a:p>
            <a:endParaRPr lang="fr-FR" dirty="0" smtClean="0"/>
          </a:p>
          <a:p>
            <a:r>
              <a:rPr lang="fr-FR" dirty="0" err="1" smtClean="0">
                <a:latin typeface="Times New Roman" pitchFamily="18" charset="0"/>
                <a:cs typeface="Times New Roman" pitchFamily="18" charset="0"/>
              </a:rPr>
              <a:t>lʼEtat</a:t>
            </a:r>
            <a:r>
              <a:rPr lang="fr-FR" dirty="0" smtClean="0">
                <a:latin typeface="Times New Roman" pitchFamily="18" charset="0"/>
                <a:cs typeface="Times New Roman" pitchFamily="18" charset="0"/>
              </a:rPr>
              <a:t> doit tout faire pour favoriser lʼapparition d’un solde commercial positif. </a:t>
            </a:r>
          </a:p>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Politique protectionniste</a:t>
            </a:r>
            <a:endParaRPr lang="fr-FR" dirty="0">
              <a:latin typeface="Times New Roman" pitchFamily="18" charset="0"/>
              <a:cs typeface="Times New Roman" pitchFamily="18" charset="0"/>
            </a:endParaRPr>
          </a:p>
        </p:txBody>
      </p:sp>
      <p:sp>
        <p:nvSpPr>
          <p:cNvPr id="5" name="Flèche vers le bas 4"/>
          <p:cNvSpPr/>
          <p:nvPr/>
        </p:nvSpPr>
        <p:spPr>
          <a:xfrm>
            <a:off x="3851920" y="2852936"/>
            <a:ext cx="720080" cy="504056"/>
          </a:xfrm>
          <a:prstGeom prst="downArrow">
            <a:avLst>
              <a:gd name="adj1" fmla="val 50000"/>
              <a:gd name="adj2" fmla="val 481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3779912" y="4149080"/>
            <a:ext cx="720080"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FR" b="1" dirty="0" smtClean="0">
                <a:solidFill>
                  <a:srgbClr val="FF0000"/>
                </a:solidFill>
                <a:latin typeface="Times New Roman" pitchFamily="18" charset="0"/>
                <a:cs typeface="Times New Roman" pitchFamily="18" charset="0"/>
              </a:rPr>
              <a:t>Deux façons pour dégager un solde commercial positif</a:t>
            </a:r>
            <a:endParaRPr lang="fr-FR"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half" idx="1"/>
          </p:nvPr>
        </p:nvSpPr>
        <p:spPr>
          <a:xfrm>
            <a:off x="457200" y="2204864"/>
            <a:ext cx="4038600" cy="3921299"/>
          </a:xfrm>
        </p:spPr>
        <p:txBody>
          <a:bodyPr>
            <a:normAutofit/>
          </a:bodyPr>
          <a:lstStyle/>
          <a:p>
            <a:r>
              <a:rPr lang="fr-FR" sz="4000" dirty="0" smtClean="0">
                <a:latin typeface="Times New Roman" pitchFamily="18" charset="0"/>
                <a:cs typeface="Times New Roman" pitchFamily="18" charset="0"/>
              </a:rPr>
              <a:t>1. Freiner les importations par les droits de douane </a:t>
            </a:r>
          </a:p>
        </p:txBody>
      </p:sp>
      <p:sp>
        <p:nvSpPr>
          <p:cNvPr id="4" name="Espace réservé du contenu 3"/>
          <p:cNvSpPr>
            <a:spLocks noGrp="1"/>
          </p:cNvSpPr>
          <p:nvPr>
            <p:ph sz="half" idx="2"/>
          </p:nvPr>
        </p:nvSpPr>
        <p:spPr>
          <a:xfrm>
            <a:off x="4648200" y="2204864"/>
            <a:ext cx="4038600" cy="3921299"/>
          </a:xfrm>
        </p:spPr>
        <p:txBody>
          <a:bodyPr/>
          <a:lstStyle/>
          <a:p>
            <a:r>
              <a:rPr lang="fr-FR" sz="4000" dirty="0" smtClean="0">
                <a:latin typeface="Times New Roman" pitchFamily="18" charset="0"/>
                <a:cs typeface="Times New Roman" pitchFamily="18" charset="0"/>
              </a:rPr>
              <a:t>2. Le système des prohibitions (interdiction dʼimporter ces produits) </a:t>
            </a:r>
          </a:p>
          <a:p>
            <a:endParaRPr lang="fr-FR" dirty="0"/>
          </a:p>
        </p:txBody>
      </p:sp>
      <p:sp>
        <p:nvSpPr>
          <p:cNvPr id="5" name="Flèche vers le bas 4"/>
          <p:cNvSpPr/>
          <p:nvPr/>
        </p:nvSpPr>
        <p:spPr>
          <a:xfrm>
            <a:off x="1691680" y="1772816"/>
            <a:ext cx="720080"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0000"/>
              </a:solidFill>
            </a:endParaRPr>
          </a:p>
        </p:txBody>
      </p:sp>
      <p:sp>
        <p:nvSpPr>
          <p:cNvPr id="6" name="Flèche vers le bas 5"/>
          <p:cNvSpPr/>
          <p:nvPr/>
        </p:nvSpPr>
        <p:spPr>
          <a:xfrm>
            <a:off x="6012160" y="1772816"/>
            <a:ext cx="93610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228919"/>
            <a:ext cx="8229600" cy="45719"/>
          </a:xfrm>
        </p:spPr>
        <p:txBody>
          <a:bodyPr>
            <a:normAutofit fontScale="90000"/>
          </a:bodyPr>
          <a:lstStyle/>
          <a:p>
            <a:endParaRPr lang="fr-FR" dirty="0"/>
          </a:p>
        </p:txBody>
      </p:sp>
      <p:sp>
        <p:nvSpPr>
          <p:cNvPr id="3" name="Espace réservé du contenu 2"/>
          <p:cNvSpPr>
            <a:spLocks noGrp="1"/>
          </p:cNvSpPr>
          <p:nvPr>
            <p:ph idx="1"/>
          </p:nvPr>
        </p:nvSpPr>
        <p:spPr>
          <a:xfrm>
            <a:off x="457200" y="548680"/>
            <a:ext cx="8229600" cy="5577483"/>
          </a:xfrm>
        </p:spPr>
        <p:txBody>
          <a:bodyPr>
            <a:normAutofit/>
          </a:bodyPr>
          <a:lstStyle/>
          <a:p>
            <a:pPr algn="just"/>
            <a:endParaRPr lang="fr-FR" sz="3200" smtClean="0">
              <a:latin typeface="Times New Roman" pitchFamily="18" charset="0"/>
              <a:cs typeface="Times New Roman" pitchFamily="18" charset="0"/>
            </a:endParaRPr>
          </a:p>
          <a:p>
            <a:pPr algn="just"/>
            <a:r>
              <a:rPr lang="fr-FR" sz="3200" smtClean="0">
                <a:latin typeface="Times New Roman" pitchFamily="18" charset="0"/>
                <a:cs typeface="Times New Roman" pitchFamily="18" charset="0"/>
              </a:rPr>
              <a:t>Les </a:t>
            </a:r>
            <a:r>
              <a:rPr lang="fr-FR" sz="3200" dirty="0" smtClean="0">
                <a:latin typeface="Times New Roman" pitchFamily="18" charset="0"/>
                <a:cs typeface="Times New Roman" pitchFamily="18" charset="0"/>
              </a:rPr>
              <a:t>Etats sont enclins à taxer les importations car cela constitue lʼessentiel de leurs recettes budgétaires </a:t>
            </a:r>
          </a:p>
          <a:p>
            <a:pPr algn="just"/>
            <a:endParaRPr lang="fr-FR" sz="3200" dirty="0" smtClean="0">
              <a:latin typeface="Times New Roman" pitchFamily="18" charset="0"/>
              <a:cs typeface="Times New Roman" pitchFamily="18" charset="0"/>
            </a:endParaRPr>
          </a:p>
          <a:p>
            <a:pPr algn="just"/>
            <a:r>
              <a:rPr lang="fr-FR" sz="3200" dirty="0" smtClean="0">
                <a:latin typeface="Times New Roman" pitchFamily="18" charset="0"/>
                <a:cs typeface="Times New Roman" pitchFamily="18" charset="0"/>
              </a:rPr>
              <a:t>Les grandes avancées dans la comptabilisation et les statistiques ont été faites par les douanes. </a:t>
            </a:r>
            <a:endParaRPr lang="fr-F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solidFill>
                  <a:srgbClr val="FF0000"/>
                </a:solidFill>
                <a:latin typeface="Times New Roman" pitchFamily="18" charset="0"/>
                <a:cs typeface="Times New Roman" pitchFamily="18" charset="0"/>
              </a:rPr>
              <a:t>II- Les physiocrates </a:t>
            </a:r>
            <a:r>
              <a:rPr lang="fr-FR" dirty="0" smtClean="0"/>
              <a:t/>
            </a:r>
            <a:br>
              <a:rPr lang="fr-FR" dirty="0" smtClean="0"/>
            </a:br>
            <a:endParaRPr lang="fr-FR" dirty="0"/>
          </a:p>
        </p:txBody>
      </p:sp>
      <p:sp>
        <p:nvSpPr>
          <p:cNvPr id="3" name="Espace réservé du contenu 2"/>
          <p:cNvSpPr>
            <a:spLocks noGrp="1"/>
          </p:cNvSpPr>
          <p:nvPr>
            <p:ph idx="1"/>
          </p:nvPr>
        </p:nvSpPr>
        <p:spPr>
          <a:xfrm>
            <a:off x="457200" y="1484784"/>
            <a:ext cx="8229600" cy="4839816"/>
          </a:xfrm>
        </p:spPr>
        <p:txBody>
          <a:bodyPr>
            <a:normAutofit/>
          </a:bodyPr>
          <a:lstStyle/>
          <a:p>
            <a:pPr algn="just">
              <a:buNone/>
            </a:pPr>
            <a:endParaRPr lang="fr-FR" sz="4000" dirty="0" smtClean="0">
              <a:latin typeface="Times New Roman" pitchFamily="18" charset="0"/>
              <a:cs typeface="Times New Roman" pitchFamily="18" charset="0"/>
            </a:endParaRPr>
          </a:p>
          <a:p>
            <a:pPr algn="just"/>
            <a:r>
              <a:rPr lang="fr-FR" sz="3200" dirty="0" smtClean="0">
                <a:latin typeface="Times New Roman" pitchFamily="18" charset="0"/>
                <a:cs typeface="Times New Roman" pitchFamily="18" charset="0"/>
              </a:rPr>
              <a:t>La doctrine physiocrate s’est élaborée au XVIIIème siècle sous l’impulsion de François Quesnay (1694-1774), médecin de Louis XV </a:t>
            </a:r>
            <a:endParaRPr lang="fr-F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74042"/>
          </a:xfrm>
        </p:spPr>
        <p:txBody>
          <a:bodyPr>
            <a:normAutofit fontScale="90000"/>
          </a:bodyPr>
          <a:lstStyle/>
          <a:p>
            <a:endParaRPr lang="fr-FR" dirty="0"/>
          </a:p>
        </p:txBody>
      </p:sp>
      <p:sp>
        <p:nvSpPr>
          <p:cNvPr id="3" name="Espace réservé du contenu 2"/>
          <p:cNvSpPr>
            <a:spLocks noGrp="1"/>
          </p:cNvSpPr>
          <p:nvPr>
            <p:ph idx="1"/>
          </p:nvPr>
        </p:nvSpPr>
        <p:spPr>
          <a:xfrm>
            <a:off x="467544" y="620688"/>
            <a:ext cx="8229600" cy="5904656"/>
          </a:xfrm>
        </p:spPr>
        <p:txBody>
          <a:bodyPr>
            <a:normAutofit lnSpcReduction="10000"/>
          </a:bodyPr>
          <a:lstStyle/>
          <a:p>
            <a:r>
              <a:rPr lang="fr-FR" b="1" u="sng" dirty="0" smtClean="0">
                <a:latin typeface="Times New Roman" pitchFamily="18" charset="0"/>
                <a:cs typeface="Times New Roman" pitchFamily="18" charset="0"/>
              </a:rPr>
              <a:t>Chapitre II : Le cadre conceptuel : L’influence des écoles de pensées économiques sur les finances publiques</a:t>
            </a:r>
            <a:endParaRPr lang="fr-FR" dirty="0" smtClean="0">
              <a:latin typeface="Times New Roman" pitchFamily="18" charset="0"/>
              <a:cs typeface="Times New Roman" pitchFamily="18" charset="0"/>
            </a:endParaRPr>
          </a:p>
          <a:p>
            <a:pPr lvl="2"/>
            <a:r>
              <a:rPr lang="fr-FR" dirty="0" smtClean="0">
                <a:latin typeface="Times New Roman" pitchFamily="18" charset="0"/>
                <a:cs typeface="Times New Roman" pitchFamily="18" charset="0"/>
              </a:rPr>
              <a:t>Les Mercantilistes : L’Etat garant de la richesse d’un pays</a:t>
            </a:r>
          </a:p>
          <a:p>
            <a:pPr lvl="2"/>
            <a:r>
              <a:rPr lang="fr-FR" dirty="0" smtClean="0">
                <a:latin typeface="Times New Roman" pitchFamily="18" charset="0"/>
                <a:cs typeface="Times New Roman" pitchFamily="18" charset="0"/>
              </a:rPr>
              <a:t>Les physiocrates</a:t>
            </a:r>
          </a:p>
          <a:p>
            <a:pPr lvl="2"/>
            <a:r>
              <a:rPr lang="fr-FR" dirty="0" smtClean="0">
                <a:latin typeface="Times New Roman" pitchFamily="18" charset="0"/>
                <a:cs typeface="Times New Roman" pitchFamily="18" charset="0"/>
              </a:rPr>
              <a:t>Adam Smith</a:t>
            </a:r>
          </a:p>
          <a:p>
            <a:pPr lvl="2"/>
            <a:r>
              <a:rPr lang="fr-FR" dirty="0" smtClean="0">
                <a:latin typeface="Times New Roman" pitchFamily="18" charset="0"/>
                <a:cs typeface="Times New Roman" pitchFamily="18" charset="0"/>
              </a:rPr>
              <a:t>L’apport de John Maynard Keynes</a:t>
            </a:r>
          </a:p>
          <a:p>
            <a:pPr lvl="2"/>
            <a:r>
              <a:rPr lang="fr-FR" dirty="0" smtClean="0">
                <a:latin typeface="Times New Roman" pitchFamily="18" charset="0"/>
                <a:cs typeface="Times New Roman" pitchFamily="18" charset="0"/>
              </a:rPr>
              <a:t> Les conceptions actuelles	</a:t>
            </a:r>
            <a:r>
              <a:rPr lang="fr-FR" i="1"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r>
              <a:rPr lang="fr-FR" b="1" u="sng" dirty="0" smtClean="0">
                <a:latin typeface="Times New Roman" pitchFamily="18" charset="0"/>
                <a:cs typeface="Times New Roman" pitchFamily="18" charset="0"/>
              </a:rPr>
              <a:t>Chapitre III : Les principes fondamentaux des finances publiques</a:t>
            </a:r>
            <a:endParaRPr lang="fr-FR" dirty="0" smtClean="0">
              <a:latin typeface="Times New Roman" pitchFamily="18" charset="0"/>
              <a:cs typeface="Times New Roman" pitchFamily="18" charset="0"/>
            </a:endParaRPr>
          </a:p>
          <a:p>
            <a:pPr lvl="2"/>
            <a:r>
              <a:rPr lang="fr-FR" dirty="0" smtClean="0">
                <a:latin typeface="Times New Roman" pitchFamily="18" charset="0"/>
                <a:cs typeface="Times New Roman" pitchFamily="18" charset="0"/>
              </a:rPr>
              <a:t>La notion de budget</a:t>
            </a:r>
          </a:p>
          <a:p>
            <a:pPr lvl="2"/>
            <a:r>
              <a:rPr lang="fr-FR" dirty="0" smtClean="0">
                <a:latin typeface="Times New Roman" pitchFamily="18" charset="0"/>
                <a:cs typeface="Times New Roman" pitchFamily="18" charset="0"/>
              </a:rPr>
              <a:t>La portée de l’autorisation budgétaire</a:t>
            </a:r>
          </a:p>
          <a:p>
            <a:pPr lvl="2"/>
            <a:r>
              <a:rPr lang="fr-FR" dirty="0" smtClean="0">
                <a:latin typeface="Times New Roman" pitchFamily="18" charset="0"/>
                <a:cs typeface="Times New Roman" pitchFamily="18" charset="0"/>
              </a:rPr>
              <a:t>Les principes classiques de l’orthodoxie budgétaire et leur aménagement</a:t>
            </a:r>
          </a:p>
          <a:p>
            <a:pPr>
              <a:buNone/>
            </a:pPr>
            <a:r>
              <a:rPr lang="fr-FR" b="1" dirty="0" smtClean="0"/>
              <a:t> </a:t>
            </a:r>
            <a:endParaRPr lang="fr-FR" dirty="0" smtClean="0"/>
          </a:p>
          <a:p>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solidFill>
                  <a:srgbClr val="0070C0"/>
                </a:solidFill>
                <a:latin typeface="Times New Roman" pitchFamily="18" charset="0"/>
                <a:cs typeface="Times New Roman" pitchFamily="18" charset="0"/>
              </a:rPr>
              <a:t>Le contexte économique de l’époque se caractérise par: </a:t>
            </a:r>
            <a:endParaRPr lang="fr-FR" b="1" dirty="0">
              <a:solidFill>
                <a:srgbClr val="0070C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Autofit/>
          </a:bodyPr>
          <a:lstStyle/>
          <a:p>
            <a:pPr algn="just"/>
            <a:r>
              <a:rPr lang="fr-FR" dirty="0" smtClean="0">
                <a:latin typeface="Times New Roman" pitchFamily="18" charset="0"/>
                <a:cs typeface="Times New Roman" pitchFamily="18" charset="0"/>
              </a:rPr>
              <a:t>une fiscalité forte qui frappe essentiellement l’agriculture, </a:t>
            </a:r>
          </a:p>
          <a:p>
            <a:pPr algn="just"/>
            <a:r>
              <a:rPr lang="fr-FR" dirty="0" smtClean="0">
                <a:latin typeface="Times New Roman" pitchFamily="18" charset="0"/>
                <a:cs typeface="Times New Roman" pitchFamily="18" charset="0"/>
              </a:rPr>
              <a:t>une multiplication des barrières de péages qui a rendu difficile la circulation des produits principalement ceux de l’agriculture, </a:t>
            </a:r>
          </a:p>
          <a:p>
            <a:pPr algn="just"/>
            <a:r>
              <a:rPr lang="fr-FR" dirty="0" smtClean="0">
                <a:latin typeface="Times New Roman" pitchFamily="18" charset="0"/>
                <a:cs typeface="Times New Roman" pitchFamily="18" charset="0"/>
              </a:rPr>
              <a:t>une agriculture en difficulté </a:t>
            </a:r>
          </a:p>
          <a:p>
            <a:pPr algn="just"/>
            <a:r>
              <a:rPr lang="fr-FR" dirty="0" smtClean="0">
                <a:latin typeface="Times New Roman" pitchFamily="18" charset="0"/>
                <a:cs typeface="Times New Roman" pitchFamily="18" charset="0"/>
              </a:rPr>
              <a:t>et enfin une crise des finances publiques.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0070C0"/>
                </a:solidFill>
                <a:latin typeface="Times New Roman" pitchFamily="18" charset="0"/>
                <a:cs typeface="Times New Roman" pitchFamily="18" charset="0"/>
              </a:rPr>
              <a:t>Pour les physiocrates </a:t>
            </a:r>
            <a:endParaRPr lang="fr-FR" b="1" dirty="0">
              <a:solidFill>
                <a:srgbClr val="0070C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r>
              <a:rPr lang="fr-FR" dirty="0" smtClean="0">
                <a:latin typeface="Times New Roman" pitchFamily="18" charset="0"/>
                <a:cs typeface="Times New Roman" pitchFamily="18" charset="0"/>
              </a:rPr>
              <a:t>seule l’agriculture dégage un produit net, c'est-à-dire un surplus de richesses, </a:t>
            </a:r>
          </a:p>
          <a:p>
            <a:r>
              <a:rPr lang="fr-FR" dirty="0" smtClean="0">
                <a:latin typeface="Times New Roman" pitchFamily="18" charset="0"/>
                <a:cs typeface="Times New Roman" pitchFamily="18" charset="0"/>
              </a:rPr>
              <a:t>La fiscalité, quant, à elle, doit avoir pour unique assiette le produit net agricole en reposant sur un impôt unique. </a:t>
            </a:r>
          </a:p>
          <a:p>
            <a:r>
              <a:rPr lang="fr-FR" dirty="0" smtClean="0">
                <a:latin typeface="Times New Roman" pitchFamily="18" charset="0"/>
                <a:cs typeface="Times New Roman" pitchFamily="18" charset="0"/>
              </a:rPr>
              <a:t>un ordre harmonieux s’établie si on n’intervient pas dans le circuit économique : le principe de la libre circulation des biens </a:t>
            </a:r>
          </a:p>
          <a:p>
            <a:r>
              <a:rPr lang="fr-FR" dirty="0" smtClean="0">
                <a:latin typeface="Times New Roman" pitchFamily="18" charset="0"/>
                <a:cs typeface="Times New Roman" pitchFamily="18" charset="0"/>
              </a:rPr>
              <a:t>L’Etat doit être un Etat monarchique fort mais aux fonctions limitées respectueux de la liberté du travail et du commerce.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latin typeface="Times New Roman" pitchFamily="18" charset="0"/>
                <a:cs typeface="Times New Roman" pitchFamily="18" charset="0"/>
              </a:rPr>
              <a:t>III- Adam SMITH</a:t>
            </a:r>
            <a:endParaRPr lang="fr-FR" dirty="0"/>
          </a:p>
        </p:txBody>
      </p:sp>
      <p:sp>
        <p:nvSpPr>
          <p:cNvPr id="3" name="Espace réservé du contenu 2"/>
          <p:cNvSpPr>
            <a:spLocks noGrp="1"/>
          </p:cNvSpPr>
          <p:nvPr>
            <p:ph idx="1"/>
          </p:nvPr>
        </p:nvSpPr>
        <p:spPr/>
        <p:txBody>
          <a:bodyPr>
            <a:normAutofit/>
          </a:bodyPr>
          <a:lstStyle/>
          <a:p>
            <a:pPr>
              <a:buNone/>
            </a:pPr>
            <a:r>
              <a:rPr lang="fr-FR" dirty="0" smtClean="0"/>
              <a:t>          </a:t>
            </a:r>
            <a:r>
              <a:rPr lang="fr-FR" dirty="0" smtClean="0">
                <a:latin typeface="Times New Roman" pitchFamily="18" charset="0"/>
                <a:cs typeface="Times New Roman" pitchFamily="18" charset="0"/>
              </a:rPr>
              <a:t>C’est l’industrie qui est source de richesse  et les produits doivent pouvoir circuler  librement à l’intérieur comme à l’extérieur des Etats.</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L’Etat doit assurer des tâches restreintes et 	l’offre et la demande s’accordent 	naturellement et                 s       spontanément dans le cadre de la liberté du marché et       	selon la main invisible d’Adam Smith.</a:t>
            </a:r>
            <a:endParaRPr lang="fr-FR" dirty="0">
              <a:latin typeface="Times New Roman" pitchFamily="18" charset="0"/>
              <a:cs typeface="Times New Roman" pitchFamily="18" charset="0"/>
            </a:endParaRPr>
          </a:p>
        </p:txBody>
      </p:sp>
      <p:sp>
        <p:nvSpPr>
          <p:cNvPr id="4" name="Flèche droite 3"/>
          <p:cNvSpPr/>
          <p:nvPr/>
        </p:nvSpPr>
        <p:spPr>
          <a:xfrm>
            <a:off x="539552" y="1916832"/>
            <a:ext cx="648072"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611560" y="4437112"/>
            <a:ext cx="64807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rmAutofit fontScale="90000"/>
          </a:bodyPr>
          <a:lstStyle/>
          <a:p>
            <a:endParaRPr lang="fr-FR" dirty="0"/>
          </a:p>
        </p:txBody>
      </p:sp>
      <p:sp>
        <p:nvSpPr>
          <p:cNvPr id="3" name="Espace réservé du contenu 2"/>
          <p:cNvSpPr>
            <a:spLocks noGrp="1"/>
          </p:cNvSpPr>
          <p:nvPr>
            <p:ph idx="1"/>
          </p:nvPr>
        </p:nvSpPr>
        <p:spPr>
          <a:xfrm>
            <a:off x="457200" y="548680"/>
            <a:ext cx="8229600" cy="5577483"/>
          </a:xfrm>
        </p:spPr>
        <p:txBody>
          <a:bodyPr>
            <a:normAutofit/>
          </a:bodyPr>
          <a:lstStyle/>
          <a:p>
            <a:pPr algn="just"/>
            <a:r>
              <a:rPr lang="fr-FR" dirty="0" smtClean="0">
                <a:latin typeface="Times New Roman" pitchFamily="18" charset="0"/>
                <a:cs typeface="Times New Roman" pitchFamily="18" charset="0"/>
              </a:rPr>
              <a:t>Plusieurs doctrines ont vu le jour, par la suite, sur la base des théories proposées par les physiocrates et Adam Smith.</a:t>
            </a:r>
          </a:p>
          <a:p>
            <a:pPr algn="just"/>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Puis, à la fin du XIX siècle jusqu’au début du XX siècle se sont développées des doctrines qui ont permis d’asseoir les principes essentiels du libéralisme économique déterminant les politiques à mener dans le champ des finances publiques:</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0026"/>
          </a:xfrm>
        </p:spPr>
        <p:txBody>
          <a:bodyPr>
            <a:normAutofit fontScale="90000"/>
          </a:bodyPr>
          <a:lstStyle/>
          <a:p>
            <a:endParaRPr lang="fr-FR" dirty="0"/>
          </a:p>
        </p:txBody>
      </p:sp>
      <p:sp>
        <p:nvSpPr>
          <p:cNvPr id="3" name="Espace réservé du contenu 2"/>
          <p:cNvSpPr>
            <a:spLocks noGrp="1"/>
          </p:cNvSpPr>
          <p:nvPr>
            <p:ph idx="1"/>
          </p:nvPr>
        </p:nvSpPr>
        <p:spPr>
          <a:xfrm>
            <a:off x="457200" y="476672"/>
            <a:ext cx="8229600" cy="5649491"/>
          </a:xfrm>
        </p:spPr>
        <p:txBody>
          <a:bodyPr>
            <a:normAutofit lnSpcReduction="10000"/>
          </a:bodyPr>
          <a:lstStyle/>
          <a:p>
            <a:pPr>
              <a:buNone/>
            </a:pPr>
            <a:r>
              <a:rPr lang="fr-FR" dirty="0" smtClean="0">
                <a:latin typeface="Times New Roman" pitchFamily="18" charset="0"/>
                <a:cs typeface="Times New Roman" pitchFamily="18" charset="0"/>
              </a:rPr>
              <a:t>● Le rôle de l’Etat doit être limité à la réalisation de certains équipements collectifs et surtout à la sécurité des biens et des personnes (police, justice, défense), et ce, dans le cadre de l’Etat gendarme. </a:t>
            </a:r>
          </a:p>
          <a:p>
            <a:pPr>
              <a:buNone/>
            </a:pPr>
            <a:r>
              <a:rPr lang="fr-FR" dirty="0" smtClean="0">
                <a:latin typeface="Times New Roman" pitchFamily="18" charset="0"/>
                <a:cs typeface="Times New Roman" pitchFamily="18" charset="0"/>
              </a:rPr>
              <a:t>● L’impôt doit uniquement servir à couvrir les charges publiques sans constituer un fardeau pour les échanges. </a:t>
            </a:r>
          </a:p>
          <a:p>
            <a:pPr>
              <a:buNone/>
            </a:pPr>
            <a:r>
              <a:rPr lang="fr-FR" dirty="0" smtClean="0">
                <a:latin typeface="Times New Roman" pitchFamily="18" charset="0"/>
                <a:cs typeface="Times New Roman" pitchFamily="18" charset="0"/>
              </a:rPr>
              <a:t>● La neutralité de l’Etat suppose également que les dépenses publiques ne pèsent pas sur la vie économique et qu’elles soient strictement couvertes par des recettes quasiment fiscales. L’emprunt est jugé négativement. </a:t>
            </a:r>
          </a:p>
          <a:p>
            <a:pPr>
              <a:buNone/>
            </a:pPr>
            <a:r>
              <a:rPr lang="fr-FR" dirty="0" smtClean="0">
                <a:latin typeface="Times New Roman" pitchFamily="18" charset="0"/>
                <a:cs typeface="Times New Roman" pitchFamily="18" charset="0"/>
              </a:rPr>
              <a:t>● L’équilibre doit s’entendre aussi bien de l’absence de déficit qui pousse l’Etat à emprunter que de l’absence d’excédent qui se traduirait par des dépenses de l’Etat donc par des interventions</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648"/>
            <a:ext cx="8229600" cy="1368152"/>
          </a:xfrm>
        </p:spPr>
        <p:txBody>
          <a:bodyPr>
            <a:normAutofit fontScale="90000"/>
          </a:bodyPr>
          <a:lstStyle/>
          <a:p>
            <a:r>
              <a:rPr lang="fr-FR" dirty="0" smtClean="0"/>
              <a:t/>
            </a:r>
            <a:br>
              <a:rPr lang="fr-FR" dirty="0" smtClean="0"/>
            </a:br>
            <a:r>
              <a:rPr lang="fr-FR" dirty="0" smtClean="0"/>
              <a:t/>
            </a:r>
            <a:br>
              <a:rPr lang="fr-FR" dirty="0" smtClean="0"/>
            </a:br>
            <a:r>
              <a:rPr lang="fr-FR" dirty="0" smtClean="0">
                <a:solidFill>
                  <a:srgbClr val="FF0000"/>
                </a:solidFill>
                <a:latin typeface="Times New Roman" pitchFamily="18" charset="0"/>
                <a:cs typeface="Times New Roman" pitchFamily="18" charset="0"/>
              </a:rPr>
              <a:t>IV- L’apport de John Maynard Keynes</a:t>
            </a:r>
            <a:endParaRPr lang="fr-FR"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r>
              <a:rPr lang="fr-FR" dirty="0" smtClean="0">
                <a:latin typeface="Times New Roman" pitchFamily="18" charset="0"/>
                <a:cs typeface="Times New Roman" pitchFamily="18" charset="0"/>
              </a:rPr>
              <a:t>Avant la crise des années 30        libéralisme</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La gestion des finances 					publiques a eu pour 						principal objectif d’assurer 					le financement des 						services publics. </a:t>
            </a:r>
            <a:endParaRPr lang="fr-FR" dirty="0">
              <a:latin typeface="Times New Roman" pitchFamily="18" charset="0"/>
              <a:cs typeface="Times New Roman" pitchFamily="18" charset="0"/>
            </a:endParaRPr>
          </a:p>
        </p:txBody>
      </p:sp>
      <p:sp>
        <p:nvSpPr>
          <p:cNvPr id="4" name="Flèche droite 3"/>
          <p:cNvSpPr/>
          <p:nvPr/>
        </p:nvSpPr>
        <p:spPr>
          <a:xfrm flipV="1">
            <a:off x="4716016" y="2132856"/>
            <a:ext cx="36004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5868144" y="2420888"/>
            <a:ext cx="432048"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2232248"/>
          </a:xfrm>
        </p:spPr>
        <p:txBody>
          <a:bodyPr>
            <a:noAutofit/>
          </a:bodyPr>
          <a:lstStyle/>
          <a:p>
            <a:pPr algn="just"/>
            <a:r>
              <a:rPr lang="fr-FR" sz="3200" dirty="0" smtClean="0">
                <a:latin typeface="Times New Roman" pitchFamily="18" charset="0"/>
                <a:cs typeface="Times New Roman" pitchFamily="18" charset="0"/>
              </a:rPr>
              <a:t>L’analyse de l’économiste britannique John Maynard Keynes a modifié cette conception en soulignant l’impact de la politique budgétaire sur le niveau d’activité économique d’un pays </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endParaRPr lang="fr-FR" dirty="0" smtClean="0"/>
          </a:p>
          <a:p>
            <a:endParaRPr lang="fr-FR" dirty="0" smtClean="0"/>
          </a:p>
          <a:p>
            <a:pPr>
              <a:buNone/>
            </a:pPr>
            <a:endParaRPr lang="fr-FR" dirty="0" smtClean="0"/>
          </a:p>
          <a:p>
            <a:r>
              <a:rPr lang="fr-FR" sz="3200" dirty="0" smtClean="0">
                <a:latin typeface="Times New Roman" pitchFamily="18" charset="0"/>
                <a:cs typeface="Times New Roman" pitchFamily="18" charset="0"/>
              </a:rPr>
              <a:t>Keynes a montré l’importance des finances publiques. Cet élément autrefois neutre peut être utilisé pour améliorer une situation économique altérée.</a:t>
            </a:r>
            <a:endParaRPr lang="fr-FR" sz="3200" dirty="0">
              <a:latin typeface="Times New Roman" pitchFamily="18" charset="0"/>
              <a:cs typeface="Times New Roman" pitchFamily="18" charset="0"/>
            </a:endParaRPr>
          </a:p>
        </p:txBody>
      </p:sp>
      <p:sp>
        <p:nvSpPr>
          <p:cNvPr id="4" name="Flèche vers le bas 3"/>
          <p:cNvSpPr/>
          <p:nvPr/>
        </p:nvSpPr>
        <p:spPr>
          <a:xfrm>
            <a:off x="3995936" y="2492896"/>
            <a:ext cx="936104" cy="1080120"/>
          </a:xfrm>
          <a:prstGeom prst="down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000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rmAutofit fontScale="90000"/>
          </a:bodyPr>
          <a:lstStyle/>
          <a:p>
            <a:endParaRPr lang="fr-FR" dirty="0"/>
          </a:p>
        </p:txBody>
      </p:sp>
      <p:sp>
        <p:nvSpPr>
          <p:cNvPr id="3" name="Espace réservé du contenu 2"/>
          <p:cNvSpPr>
            <a:spLocks noGrp="1"/>
          </p:cNvSpPr>
          <p:nvPr>
            <p:ph idx="1"/>
          </p:nvPr>
        </p:nvSpPr>
        <p:spPr>
          <a:xfrm>
            <a:off x="457200" y="476672"/>
            <a:ext cx="8229600" cy="5649491"/>
          </a:xfrm>
        </p:spPr>
        <p:txBody>
          <a:bodyPr>
            <a:normAutofit lnSpcReduction="10000"/>
          </a:bodyPr>
          <a:lstStyle/>
          <a:p>
            <a:pPr>
              <a:buNone/>
            </a:pPr>
            <a:r>
              <a:rPr lang="fr-FR" dirty="0" smtClean="0"/>
              <a:t>		</a:t>
            </a:r>
            <a:r>
              <a:rPr lang="fr-FR" dirty="0" smtClean="0">
                <a:latin typeface="Times New Roman" pitchFamily="18" charset="0"/>
                <a:cs typeface="Times New Roman" pitchFamily="18" charset="0"/>
              </a:rPr>
              <a:t>Afin de stimuler la croissance</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Augmentation des dépenses publiques</a:t>
            </a:r>
          </a:p>
          <a:p>
            <a:pPr>
              <a:buNone/>
            </a:pPr>
            <a:r>
              <a:rPr lang="fr-FR" dirty="0" smtClean="0">
                <a:latin typeface="Times New Roman" pitchFamily="18" charset="0"/>
                <a:cs typeface="Times New Roman" pitchFamily="18" charset="0"/>
              </a:rPr>
              <a:t>,</a:t>
            </a:r>
          </a:p>
          <a:p>
            <a:pPr>
              <a:buNone/>
            </a:pPr>
            <a:r>
              <a:rPr lang="fr-FR" dirty="0" smtClean="0">
                <a:latin typeface="Times New Roman" pitchFamily="18" charset="0"/>
                <a:cs typeface="Times New Roman" pitchFamily="18" charset="0"/>
              </a:rPr>
              <a:t>		Augmentation du pouvoir d’achat des </a:t>
            </a:r>
          </a:p>
          <a:p>
            <a:pPr>
              <a:buNone/>
            </a:pPr>
            <a:r>
              <a:rPr lang="fr-FR" dirty="0" smtClean="0">
                <a:latin typeface="Times New Roman" pitchFamily="18" charset="0"/>
                <a:cs typeface="Times New Roman" pitchFamily="18" charset="0"/>
              </a:rPr>
              <a:t>		agents économiques </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Augmentation de la demande </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L’offre va ainsi augmenter pour s’équilibrer</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L’offre est de cette façon relancée.</a:t>
            </a:r>
            <a:endParaRPr lang="fr-FR" dirty="0">
              <a:latin typeface="Times New Roman" pitchFamily="18" charset="0"/>
              <a:cs typeface="Times New Roman" pitchFamily="18" charset="0"/>
            </a:endParaRPr>
          </a:p>
        </p:txBody>
      </p:sp>
      <p:sp>
        <p:nvSpPr>
          <p:cNvPr id="4" name="Flèche vers le bas 3"/>
          <p:cNvSpPr/>
          <p:nvPr/>
        </p:nvSpPr>
        <p:spPr>
          <a:xfrm>
            <a:off x="3707904" y="980728"/>
            <a:ext cx="504056" cy="360040"/>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3707904" y="1916832"/>
            <a:ext cx="432048" cy="360040"/>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3707904" y="3212976"/>
            <a:ext cx="432048" cy="432048"/>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a:off x="3707904" y="4077072"/>
            <a:ext cx="432048" cy="432048"/>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3707904" y="5013176"/>
            <a:ext cx="504056" cy="360040"/>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46050"/>
          </a:xfrm>
        </p:spPr>
        <p:txBody>
          <a:bodyPr>
            <a:normAutofit fontScale="90000"/>
          </a:bodyPr>
          <a:lstStyle/>
          <a:p>
            <a:endParaRPr lang="fr-FR" dirty="0"/>
          </a:p>
        </p:txBody>
      </p:sp>
      <p:sp>
        <p:nvSpPr>
          <p:cNvPr id="3" name="Espace réservé du contenu 2"/>
          <p:cNvSpPr>
            <a:spLocks noGrp="1"/>
          </p:cNvSpPr>
          <p:nvPr>
            <p:ph idx="1"/>
          </p:nvPr>
        </p:nvSpPr>
        <p:spPr>
          <a:xfrm>
            <a:off x="457200" y="692696"/>
            <a:ext cx="8229600" cy="5433467"/>
          </a:xfrm>
        </p:spPr>
        <p:txBody>
          <a:bodyPr>
            <a:normAutofit/>
          </a:bodyPr>
          <a:lstStyle/>
          <a:p>
            <a:pPr algn="just"/>
            <a:r>
              <a:rPr lang="fr-FR" dirty="0" smtClean="0">
                <a:latin typeface="Times New Roman" pitchFamily="18" charset="0"/>
                <a:cs typeface="Times New Roman" pitchFamily="18" charset="0"/>
              </a:rPr>
              <a:t>Mais cette relance ne peut se faire par le respect du principe d’équilibre budgétaire</a:t>
            </a:r>
          </a:p>
          <a:p>
            <a:pPr algn="just">
              <a:buNone/>
            </a:pPr>
            <a:endParaRPr lang="fr-FR" dirty="0" smtClean="0">
              <a:latin typeface="Times New Roman" pitchFamily="18" charset="0"/>
              <a:cs typeface="Times New Roman" pitchFamily="18" charset="0"/>
            </a:endParaRPr>
          </a:p>
          <a:p>
            <a:pPr algn="just">
              <a:buNone/>
            </a:pP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L’équilibre budgétaire est donc abandonné en pratique (bien qu’il reste un principe budgétaire), et les dépenses publiques explosent. Parallèlement, les recettes augmentent également, par l’accroissement constant des impôts.</a:t>
            </a:r>
            <a:endParaRPr lang="fr-FR" dirty="0">
              <a:latin typeface="Times New Roman" pitchFamily="18" charset="0"/>
              <a:cs typeface="Times New Roman" pitchFamily="18" charset="0"/>
            </a:endParaRPr>
          </a:p>
        </p:txBody>
      </p:sp>
      <p:sp>
        <p:nvSpPr>
          <p:cNvPr id="4" name="Flèche vers le bas 3"/>
          <p:cNvSpPr/>
          <p:nvPr/>
        </p:nvSpPr>
        <p:spPr>
          <a:xfrm>
            <a:off x="3995936" y="1916832"/>
            <a:ext cx="864096" cy="504056"/>
          </a:xfrm>
          <a:prstGeom prst="down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just"/>
            <a:r>
              <a:rPr lang="fr-FR" sz="2800" dirty="0" smtClean="0">
                <a:latin typeface="Times New Roman" pitchFamily="18" charset="0"/>
                <a:cs typeface="Times New Roman" pitchFamily="18" charset="0"/>
              </a:rPr>
              <a:t>Selon Keynes, en cas de forte dégradation de la conjoncture économique, les gouvernements peuvent être tentés de mener une politique budgétaire volontariste.</a:t>
            </a:r>
            <a:endParaRPr lang="fr-FR" sz="2800" dirty="0">
              <a:latin typeface="Times New Roman" pitchFamily="18" charset="0"/>
              <a:cs typeface="Times New Roman" pitchFamily="18" charset="0"/>
            </a:endParaRPr>
          </a:p>
        </p:txBody>
      </p:sp>
      <p:sp>
        <p:nvSpPr>
          <p:cNvPr id="3" name="Espace réservé du contenu 2"/>
          <p:cNvSpPr>
            <a:spLocks noGrp="1"/>
          </p:cNvSpPr>
          <p:nvPr>
            <p:ph sz="half" idx="1"/>
          </p:nvPr>
        </p:nvSpPr>
        <p:spPr/>
        <p:txBody>
          <a:bodyPr>
            <a:normAutofit/>
          </a:bodyPr>
          <a:lstStyle/>
          <a:p>
            <a:endParaRPr lang="fr-FR" dirty="0" smtClean="0"/>
          </a:p>
          <a:p>
            <a:endParaRPr lang="fr-FR" dirty="0" smtClean="0"/>
          </a:p>
          <a:p>
            <a:r>
              <a:rPr lang="fr-FR" dirty="0" smtClean="0">
                <a:latin typeface="Times New Roman" pitchFamily="18" charset="0"/>
                <a:cs typeface="Times New Roman" pitchFamily="18" charset="0"/>
              </a:rPr>
              <a:t>soutenir l’activité économique à court terme, en faisant jouer le "multiplicateur keynésien" par augmentation des dépenses publiques.(pour faire face à la faiblesse des dépenses privées.</a:t>
            </a:r>
            <a:endParaRPr lang="fr-FR" dirty="0">
              <a:latin typeface="Times New Roman" pitchFamily="18" charset="0"/>
              <a:cs typeface="Times New Roman" pitchFamily="18" charset="0"/>
            </a:endParaRPr>
          </a:p>
        </p:txBody>
      </p:sp>
      <p:sp>
        <p:nvSpPr>
          <p:cNvPr id="4" name="Espace réservé du contenu 3"/>
          <p:cNvSpPr>
            <a:spLocks noGrp="1"/>
          </p:cNvSpPr>
          <p:nvPr>
            <p:ph sz="half" idx="2"/>
          </p:nvPr>
        </p:nvSpPr>
        <p:spPr/>
        <p:txBody>
          <a:bodyPr>
            <a:normAutofit/>
          </a:bodyPr>
          <a:lstStyle/>
          <a:p>
            <a:endParaRPr lang="fr-FR" dirty="0" smtClean="0"/>
          </a:p>
          <a:p>
            <a:endParaRPr lang="fr-FR" dirty="0" smtClean="0"/>
          </a:p>
          <a:p>
            <a:r>
              <a:rPr lang="fr-FR" dirty="0" smtClean="0">
                <a:latin typeface="Times New Roman" pitchFamily="18" charset="0"/>
                <a:cs typeface="Times New Roman" pitchFamily="18" charset="0"/>
              </a:rPr>
              <a:t>Les gouvernements peuvent également soutenir l’activité en réduisant les charges fiscales et donc en augmentant le revenu des personnes privées. </a:t>
            </a:r>
          </a:p>
          <a:p>
            <a:pPr>
              <a:buNone/>
            </a:pPr>
            <a:r>
              <a:rPr lang="fr-FR" dirty="0" smtClean="0">
                <a:latin typeface="Times New Roman" pitchFamily="18" charset="0"/>
                <a:cs typeface="Times New Roman" pitchFamily="18" charset="0"/>
              </a:rPr>
              <a:t>	( risque d’épargne)</a:t>
            </a:r>
            <a:endParaRPr lang="fr-FR" dirty="0">
              <a:latin typeface="Times New Roman" pitchFamily="18" charset="0"/>
              <a:cs typeface="Times New Roman" pitchFamily="18" charset="0"/>
            </a:endParaRPr>
          </a:p>
        </p:txBody>
      </p:sp>
      <p:sp>
        <p:nvSpPr>
          <p:cNvPr id="5" name="Flèche vers le bas 4"/>
          <p:cNvSpPr/>
          <p:nvPr/>
        </p:nvSpPr>
        <p:spPr>
          <a:xfrm>
            <a:off x="1763688" y="2060848"/>
            <a:ext cx="792088" cy="576064"/>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5940152" y="1988840"/>
            <a:ext cx="864096" cy="6480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1196752"/>
            <a:ext cx="8229600" cy="5184576"/>
          </a:xfrm>
        </p:spPr>
        <p:txBody>
          <a:bodyPr>
            <a:normAutofit/>
          </a:bodyPr>
          <a:lstStyle/>
          <a:p>
            <a:pPr>
              <a:buNone/>
            </a:pPr>
            <a:endParaRPr lang="fr-FR" b="1" u="sng" dirty="0" smtClean="0">
              <a:latin typeface="Times New Roman" pitchFamily="18" charset="0"/>
              <a:cs typeface="Times New Roman" pitchFamily="18" charset="0"/>
            </a:endParaRPr>
          </a:p>
          <a:p>
            <a:r>
              <a:rPr lang="fr-FR" b="1" u="sng" dirty="0" smtClean="0">
                <a:latin typeface="Times New Roman" pitchFamily="18" charset="0"/>
                <a:cs typeface="Times New Roman" pitchFamily="18" charset="0"/>
              </a:rPr>
              <a:t>Chapitre IV: La nouvelle LOF130-13:</a:t>
            </a:r>
          </a:p>
          <a:p>
            <a:pPr lvl="1"/>
            <a:r>
              <a:rPr lang="fr-FR" sz="1800" dirty="0" smtClean="0">
                <a:latin typeface="Times New Roman" pitchFamily="18" charset="0"/>
                <a:cs typeface="Times New Roman" pitchFamily="18" charset="0"/>
              </a:rPr>
              <a:t>La responsabilisation des gestionnaires</a:t>
            </a:r>
          </a:p>
          <a:p>
            <a:pPr lvl="1"/>
            <a:r>
              <a:rPr lang="fr-FR" sz="1800" dirty="0" smtClean="0">
                <a:latin typeface="Times New Roman" pitchFamily="18" charset="0"/>
                <a:cs typeface="Times New Roman" pitchFamily="18" charset="0"/>
              </a:rPr>
              <a:t>Le renforcement des principes et règles financiers et de la transparence des finances publiques</a:t>
            </a:r>
          </a:p>
          <a:p>
            <a:pPr lvl="1"/>
            <a:r>
              <a:rPr lang="fr-FR" sz="1800" dirty="0" smtClean="0">
                <a:latin typeface="Times New Roman" pitchFamily="18" charset="0"/>
                <a:cs typeface="Times New Roman" pitchFamily="18" charset="0"/>
              </a:rPr>
              <a:t>Le renforcement du contrôle parlementaire</a:t>
            </a:r>
          </a:p>
          <a:p>
            <a:pPr lvl="1">
              <a:buNone/>
            </a:pPr>
            <a:r>
              <a:rPr lang="fr-FR" b="1" u="sng" dirty="0" smtClean="0">
                <a:latin typeface="Times New Roman" pitchFamily="18" charset="0"/>
                <a:cs typeface="Times New Roman" pitchFamily="18" charset="0"/>
              </a:rPr>
              <a:t>Chapitre V: Le système fiscal marocain </a:t>
            </a:r>
          </a:p>
          <a:p>
            <a:pPr>
              <a:buNone/>
            </a:pPr>
            <a:endParaRPr lang="fr-F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1143000"/>
          </a:xfrm>
        </p:spPr>
        <p:txBody>
          <a:bodyPr>
            <a:noAutofit/>
          </a:bodyPr>
          <a:lstStyle/>
          <a:p>
            <a:pPr algn="just"/>
            <a:r>
              <a:rPr lang="fr-FR" sz="3200" dirty="0" smtClean="0">
                <a:latin typeface="Times New Roman" pitchFamily="18" charset="0"/>
                <a:cs typeface="Times New Roman" pitchFamily="18" charset="0"/>
              </a:rPr>
              <a:t>Une politique budgétaire volontariste peut néanmoins avoir des effets défavorables sur l’activité économique:</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La hausse des emprunts de l’État et des taux d’intérêt</a:t>
            </a:r>
          </a:p>
          <a:p>
            <a:pPr>
              <a:buNone/>
            </a:pPr>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Cette hausse des taux décourage une partie des achats des consommateurs financés par l’emprunt, et réduit les investissements des entreprises.</a:t>
            </a:r>
            <a:endParaRPr lang="fr-FR" dirty="0">
              <a:latin typeface="Times New Roman" pitchFamily="18" charset="0"/>
              <a:cs typeface="Times New Roman" pitchFamily="18" charset="0"/>
            </a:endParaRPr>
          </a:p>
        </p:txBody>
      </p:sp>
      <p:sp>
        <p:nvSpPr>
          <p:cNvPr id="4" name="Flèche vers le bas 3"/>
          <p:cNvSpPr/>
          <p:nvPr/>
        </p:nvSpPr>
        <p:spPr>
          <a:xfrm>
            <a:off x="3563888" y="2924944"/>
            <a:ext cx="122413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362274"/>
          </a:xfrm>
        </p:spPr>
        <p:txBody>
          <a:bodyPr>
            <a:noAutofit/>
          </a:bodyPr>
          <a:lstStyle/>
          <a:p>
            <a:pPr algn="just"/>
            <a:r>
              <a:rPr lang="fr-FR" sz="3200" dirty="0" smtClean="0">
                <a:latin typeface="Times New Roman" pitchFamily="18" charset="0"/>
                <a:cs typeface="Times New Roman" pitchFamily="18" charset="0"/>
              </a:rPr>
              <a:t>De plus, la demande supplémentaire permise par l’augmentation des dépenses publiques doit s’adresser en priorité aux producteurs nationaux.</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endParaRPr lang="fr-FR" dirty="0" smtClean="0"/>
          </a:p>
          <a:p>
            <a:pPr>
              <a:buNone/>
            </a:pPr>
            <a:endParaRPr lang="fr-FR" dirty="0" smtClean="0">
              <a:latin typeface="Times New Roman" pitchFamily="18" charset="0"/>
              <a:cs typeface="Times New Roman" pitchFamily="18" charset="0"/>
            </a:endParaRPr>
          </a:p>
          <a:p>
            <a:pPr>
              <a:buNone/>
            </a:pPr>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Avec la mondialisation et l’ouverture des frontières, ce sont les producteurs étrangers qui en profitent.</a:t>
            </a:r>
            <a:endParaRPr lang="fr-FR" dirty="0">
              <a:latin typeface="Times New Roman" pitchFamily="18" charset="0"/>
              <a:cs typeface="Times New Roman" pitchFamily="18" charset="0"/>
            </a:endParaRPr>
          </a:p>
        </p:txBody>
      </p:sp>
      <p:sp>
        <p:nvSpPr>
          <p:cNvPr id="4" name="Flèche vers le bas 3"/>
          <p:cNvSpPr/>
          <p:nvPr/>
        </p:nvSpPr>
        <p:spPr>
          <a:xfrm>
            <a:off x="3707904" y="2636912"/>
            <a:ext cx="792088"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b="1" dirty="0" smtClean="0">
                <a:latin typeface="Times New Roman" pitchFamily="18" charset="0"/>
                <a:cs typeface="Times New Roman" pitchFamily="18" charset="0"/>
              </a:rPr>
              <a:t>Les conceptions actuelles</a:t>
            </a:r>
            <a:endParaRPr lang="fr-FR" sz="4000"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pPr algn="just">
              <a:buNone/>
            </a:pPr>
            <a:r>
              <a:rPr lang="fr-FR" dirty="0" smtClean="0"/>
              <a:t>	On est dans une situation intermédiaire entre le libéralisme de la période classique et un keynésianisme absolu</a:t>
            </a:r>
          </a:p>
          <a:p>
            <a:pPr algn="just">
              <a:buNone/>
            </a:pPr>
            <a:endParaRPr lang="fr-FR" dirty="0" smtClean="0"/>
          </a:p>
          <a:p>
            <a:pPr algn="just">
              <a:buNone/>
            </a:pPr>
            <a:endParaRPr lang="fr-FR" dirty="0" smtClean="0"/>
          </a:p>
          <a:p>
            <a:pPr algn="just">
              <a:buNone/>
            </a:pPr>
            <a:r>
              <a:rPr lang="fr-FR" dirty="0" smtClean="0"/>
              <a:t>	on cherche un interventionnisme correcteur des effets désastreux de la loi du marché tout en cherchant à limiter le poids des dépenses publiques.</a:t>
            </a:r>
            <a:endParaRPr lang="fr-FR" dirty="0"/>
          </a:p>
        </p:txBody>
      </p:sp>
      <p:sp>
        <p:nvSpPr>
          <p:cNvPr id="4" name="Flèche vers le bas 3"/>
          <p:cNvSpPr/>
          <p:nvPr/>
        </p:nvSpPr>
        <p:spPr>
          <a:xfrm>
            <a:off x="4355976" y="3284984"/>
            <a:ext cx="57606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836712"/>
            <a:ext cx="8229600" cy="1584176"/>
          </a:xfrm>
        </p:spPr>
        <p:txBody>
          <a:bodyPr>
            <a:noAutofit/>
          </a:bodyPr>
          <a:lstStyle/>
          <a:p>
            <a:pPr algn="just"/>
            <a:r>
              <a:rPr lang="fr-FR" sz="3200" dirty="0" smtClean="0">
                <a:latin typeface="Times New Roman" pitchFamily="18" charset="0"/>
                <a:cs typeface="Times New Roman" pitchFamily="18" charset="0"/>
              </a:rPr>
              <a:t>     l’accumulation des déficits budgétaires vient      gonfler l’encours de dette publique et augmente les charges futures de l’État</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endParaRPr lang="fr-FR" dirty="0" smtClean="0"/>
          </a:p>
          <a:p>
            <a:pPr algn="just">
              <a:buNone/>
            </a:pP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Aussi, certaines dépenses publiques sont particulièrement rigides, et donc, difficilement réversibles en cas de retournement de la conjoncture.</a:t>
            </a:r>
          </a:p>
          <a:p>
            <a:pPr algn="just">
              <a:buNone/>
            </a:pP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une remise en cause de la théorie de Keynes notamment de la part de Milton Friedman qui souhaite un retour au libéralisme.</a:t>
            </a:r>
            <a:endParaRPr lang="fr-FR" dirty="0">
              <a:latin typeface="Times New Roman" pitchFamily="18" charset="0"/>
              <a:cs typeface="Times New Roman" pitchFamily="18" charset="0"/>
            </a:endParaRPr>
          </a:p>
        </p:txBody>
      </p:sp>
      <p:sp>
        <p:nvSpPr>
          <p:cNvPr id="4" name="Plus 3"/>
          <p:cNvSpPr/>
          <p:nvPr/>
        </p:nvSpPr>
        <p:spPr>
          <a:xfrm>
            <a:off x="4139952" y="2492896"/>
            <a:ext cx="864096" cy="360040"/>
          </a:xfrm>
          <a:prstGeom prst="mathPlu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avec flèche vers le bas 4"/>
          <p:cNvSpPr/>
          <p:nvPr/>
        </p:nvSpPr>
        <p:spPr>
          <a:xfrm>
            <a:off x="4139952" y="4149080"/>
            <a:ext cx="936104" cy="576064"/>
          </a:xfrm>
          <a:prstGeom prst="downArrowCallou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latin typeface="Times New Roman" pitchFamily="18" charset="0"/>
                <a:cs typeface="Times New Roman" pitchFamily="18" charset="0"/>
              </a:rPr>
              <a:t>Introduction</a:t>
            </a:r>
            <a:endParaRPr lang="fr-FR"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buNone/>
            </a:pPr>
            <a:r>
              <a:rPr lang="fr-FR" dirty="0" smtClean="0"/>
              <a:t> </a:t>
            </a:r>
            <a:endParaRPr lang="fr-FR" dirty="0"/>
          </a:p>
          <a:p>
            <a:pPr algn="just"/>
            <a:r>
              <a:rPr lang="fr-FR" dirty="0"/>
              <a:t> </a:t>
            </a:r>
            <a:r>
              <a:rPr lang="fr-FR" dirty="0">
                <a:latin typeface="Times New Roman" pitchFamily="18" charset="0"/>
                <a:cs typeface="Times New Roman" pitchFamily="18" charset="0"/>
              </a:rPr>
              <a:t>Pour </a:t>
            </a:r>
            <a:r>
              <a:rPr lang="fr-FR" b="1" dirty="0">
                <a:latin typeface="Times New Roman" pitchFamily="18" charset="0"/>
                <a:cs typeface="Times New Roman" pitchFamily="18" charset="0"/>
              </a:rPr>
              <a:t>Gaston Jèze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finances publiques sont l’étude des moyens par lesquels l’Etat se procure les ressources nécessaires à la couverture des dépenses publiques et en réparti la charge entre tous le citoyens.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a:bodyPr>
          <a:lstStyle/>
          <a:p>
            <a:endParaRPr lang="fr-FR" dirty="0"/>
          </a:p>
          <a:p>
            <a:pPr algn="just"/>
            <a:r>
              <a:rPr lang="fr-FR" dirty="0"/>
              <a:t> </a:t>
            </a:r>
            <a:r>
              <a:rPr lang="fr-FR" dirty="0">
                <a:latin typeface="Times New Roman" pitchFamily="18" charset="0"/>
                <a:cs typeface="Times New Roman" pitchFamily="18" charset="0"/>
              </a:rPr>
              <a:t>Pour </a:t>
            </a:r>
            <a:r>
              <a:rPr lang="fr-FR" b="1" dirty="0" smtClean="0">
                <a:latin typeface="Times New Roman" pitchFamily="18" charset="0"/>
                <a:cs typeface="Times New Roman" pitchFamily="18" charset="0"/>
              </a:rPr>
              <a:t>Pierre </a:t>
            </a:r>
            <a:r>
              <a:rPr lang="fr-FR" b="1" dirty="0" err="1" smtClean="0">
                <a:latin typeface="Times New Roman" pitchFamily="18" charset="0"/>
                <a:cs typeface="Times New Roman" pitchFamily="18" charset="0"/>
              </a:rPr>
              <a:t>Lalumière</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les finances publiques sont l’étude des moyens par lesquels l’Etat cherche à réaliser des interventions dans le domaine économique et social. Dans cette approche, les finances publiques ne sont pas neutres, mais agissent dans la vie des citoyens. On n’est plus dans l’Etat gendarme, mais bien dans l’Etat providence.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26170"/>
          </a:xfrm>
        </p:spPr>
        <p:txBody>
          <a:bodyPr>
            <a:normAutofit fontScale="90000"/>
          </a:bodyPr>
          <a:lstStyle/>
          <a:p>
            <a:r>
              <a:rPr lang="fr-FR" sz="2700" dirty="0" smtClean="0">
                <a:latin typeface="Times New Roman" pitchFamily="18" charset="0"/>
                <a:cs typeface="Times New Roman" pitchFamily="18" charset="0"/>
              </a:rPr>
              <a:t/>
            </a:r>
            <a:br>
              <a:rPr lang="fr-FR" sz="2700" dirty="0" smtClean="0">
                <a:latin typeface="Times New Roman" pitchFamily="18" charset="0"/>
                <a:cs typeface="Times New Roman" pitchFamily="18" charset="0"/>
              </a:rPr>
            </a:br>
            <a:r>
              <a:rPr lang="fr-FR" sz="2700" dirty="0">
                <a:latin typeface="Times New Roman" pitchFamily="18" charset="0"/>
                <a:cs typeface="Times New Roman" pitchFamily="18" charset="0"/>
              </a:rPr>
              <a:t/>
            </a:r>
            <a:br>
              <a:rPr lang="fr-FR" sz="2700" dirty="0">
                <a:latin typeface="Times New Roman" pitchFamily="18" charset="0"/>
                <a:cs typeface="Times New Roman" pitchFamily="18" charset="0"/>
              </a:rPr>
            </a:br>
            <a:r>
              <a:rPr lang="fr-FR" sz="2700" dirty="0" smtClean="0">
                <a:latin typeface="Times New Roman" pitchFamily="18" charset="0"/>
                <a:cs typeface="Times New Roman" pitchFamily="18" charset="0"/>
              </a:rPr>
              <a:t/>
            </a:r>
            <a:br>
              <a:rPr lang="fr-FR" sz="2700" dirty="0" smtClean="0">
                <a:latin typeface="Times New Roman" pitchFamily="18" charset="0"/>
                <a:cs typeface="Times New Roman" pitchFamily="18" charset="0"/>
              </a:rPr>
            </a:br>
            <a:r>
              <a:rPr lang="fr-FR" sz="3600" b="1" dirty="0" smtClean="0">
                <a:solidFill>
                  <a:schemeClr val="tx2">
                    <a:lumMod val="75000"/>
                  </a:schemeClr>
                </a:solidFill>
                <a:latin typeface="Times New Roman" pitchFamily="18" charset="0"/>
                <a:cs typeface="Times New Roman" pitchFamily="18" charset="0"/>
              </a:rPr>
              <a:t>Trois fonctions des finances publiques</a:t>
            </a:r>
            <a:r>
              <a:rPr lang="fr-FR" sz="4000" dirty="0" smtClean="0">
                <a:solidFill>
                  <a:schemeClr val="tx2">
                    <a:lumMod val="75000"/>
                  </a:schemeClr>
                </a:solidFill>
                <a:latin typeface="Times New Roman" pitchFamily="18" charset="0"/>
                <a:cs typeface="Times New Roman" pitchFamily="18" charset="0"/>
              </a:rPr>
              <a:t/>
            </a:r>
            <a:br>
              <a:rPr lang="fr-FR" sz="4000" dirty="0" smtClean="0">
                <a:solidFill>
                  <a:schemeClr val="tx2">
                    <a:lumMod val="75000"/>
                  </a:schemeClr>
                </a:solidFill>
                <a:latin typeface="Times New Roman" pitchFamily="18" charset="0"/>
                <a:cs typeface="Times New Roman" pitchFamily="18" charset="0"/>
              </a:rPr>
            </a:br>
            <a:endParaRPr lang="fr-FR" dirty="0">
              <a:solidFill>
                <a:schemeClr val="tx2">
                  <a:lumMod val="75000"/>
                </a:schemeClr>
              </a:solidFill>
            </a:endParaRPr>
          </a:p>
        </p:txBody>
      </p:sp>
      <p:sp>
        <p:nvSpPr>
          <p:cNvPr id="3" name="Espace réservé du contenu 2"/>
          <p:cNvSpPr>
            <a:spLocks noGrp="1"/>
          </p:cNvSpPr>
          <p:nvPr>
            <p:ph idx="1"/>
          </p:nvPr>
        </p:nvSpPr>
        <p:spPr>
          <a:xfrm>
            <a:off x="457200" y="1124744"/>
            <a:ext cx="8229600" cy="5001419"/>
          </a:xfrm>
        </p:spPr>
        <p:txBody>
          <a:bodyPr>
            <a:normAutofit/>
          </a:bodyPr>
          <a:lstStyle/>
          <a:p>
            <a:pPr>
              <a:buNone/>
            </a:pPr>
            <a:endParaRPr lang="fr-FR" dirty="0" smtClean="0"/>
          </a:p>
          <a:p>
            <a:pPr>
              <a:buNone/>
            </a:pPr>
            <a:r>
              <a:rPr lang="fr-FR" sz="28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Une fonction d’allocation des ressources </a:t>
            </a:r>
            <a:r>
              <a:rPr lang="fr-FR" sz="2800" dirty="0" smtClean="0">
                <a:latin typeface="Times New Roman" pitchFamily="18" charset="0"/>
                <a:cs typeface="Times New Roman" pitchFamily="18" charset="0"/>
              </a:rPr>
              <a:t>; c’est-à-dire que les finances publiques servent à financer des biens et des services publics.</a:t>
            </a:r>
          </a:p>
          <a:p>
            <a:pPr>
              <a:buNone/>
            </a:pPr>
            <a:r>
              <a:rPr lang="fr-FR" sz="28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Une </a:t>
            </a:r>
            <a:r>
              <a:rPr lang="fr-FR" sz="2800" b="1" dirty="0">
                <a:latin typeface="Times New Roman" pitchFamily="18" charset="0"/>
                <a:cs typeface="Times New Roman" pitchFamily="18" charset="0"/>
              </a:rPr>
              <a:t>fonction de redistribution </a:t>
            </a:r>
            <a:r>
              <a:rPr lang="fr-FR" sz="2800" dirty="0">
                <a:latin typeface="Times New Roman" pitchFamily="18" charset="0"/>
                <a:cs typeface="Times New Roman" pitchFamily="18" charset="0"/>
              </a:rPr>
              <a:t>; les dépenses publiques servent à redistribuer les ressources pour corriger les inégalités. </a:t>
            </a:r>
            <a:endParaRPr lang="fr-FR" sz="2800" i="1" dirty="0" smtClean="0">
              <a:latin typeface="Times New Roman" pitchFamily="18" charset="0"/>
              <a:cs typeface="Times New Roman" pitchFamily="18" charset="0"/>
            </a:endParaRPr>
          </a:p>
          <a:p>
            <a:pPr>
              <a:buNone/>
            </a:pPr>
            <a:r>
              <a:rPr lang="fr-FR" sz="2800" dirty="0">
                <a:latin typeface="Times New Roman" pitchFamily="18" charset="0"/>
                <a:cs typeface="Times New Roman" pitchFamily="18" charset="0"/>
              </a:rPr>
              <a:t>· </a:t>
            </a:r>
            <a:r>
              <a:rPr lang="fr-FR" sz="2800" b="1" dirty="0">
                <a:latin typeface="Times New Roman" pitchFamily="18" charset="0"/>
                <a:cs typeface="Times New Roman" pitchFamily="18" charset="0"/>
              </a:rPr>
              <a:t>Une fonction de stabilisation </a:t>
            </a:r>
            <a:r>
              <a:rPr lang="fr-FR" sz="2800" dirty="0">
                <a:latin typeface="Times New Roman" pitchFamily="18" charset="0"/>
                <a:cs typeface="Times New Roman" pitchFamily="18" charset="0"/>
              </a:rPr>
              <a:t>; lisser les variations cycliques des activités économiques.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a:latin typeface="Times New Roman" pitchFamily="18" charset="0"/>
                <a:cs typeface="Times New Roman" pitchFamily="18" charset="0"/>
              </a:rPr>
              <a:t>En gros, les finances publiques sont les finances des administrations publiques : celles de l'Etat et des organismes qui lui sont rattachés (établissements publics) ; celles des collectivités territoriales (communes, départements, régions) ; les finances de la Sécurité sociale et de ses différentes branches.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TotalTime>
  <Words>2244</Words>
  <Application>Microsoft Office PowerPoint</Application>
  <PresentationFormat>Affichage à l'écran (4:3)</PresentationFormat>
  <Paragraphs>264</Paragraphs>
  <Slides>53</Slides>
  <Notes>1</Notes>
  <HiddenSlides>0</HiddenSlides>
  <MMClips>0</MMClips>
  <ScaleCrop>false</ScaleCrop>
  <HeadingPairs>
    <vt:vector size="4" baseType="variant">
      <vt:variant>
        <vt:lpstr>Thème</vt:lpstr>
      </vt:variant>
      <vt:variant>
        <vt:i4>1</vt:i4>
      </vt:variant>
      <vt:variant>
        <vt:lpstr>Titres des diapositives</vt:lpstr>
      </vt:variant>
      <vt:variant>
        <vt:i4>53</vt:i4>
      </vt:variant>
    </vt:vector>
  </HeadingPairs>
  <TitlesOfParts>
    <vt:vector size="54" baseType="lpstr">
      <vt:lpstr>Débit</vt:lpstr>
      <vt:lpstr>LES FINANCES PUBLIQUES</vt:lpstr>
      <vt:lpstr>Diapositive 2</vt:lpstr>
      <vt:lpstr>Diapositive 3</vt:lpstr>
      <vt:lpstr>Diapositive 4</vt:lpstr>
      <vt:lpstr>Diapositive 5</vt:lpstr>
      <vt:lpstr>Introduction</vt:lpstr>
      <vt:lpstr>Diapositive 7</vt:lpstr>
      <vt:lpstr>   Trois fonctions des finances publiques </vt:lpstr>
      <vt:lpstr>Diapositive 9</vt:lpstr>
      <vt:lpstr>Diapositive 10</vt:lpstr>
      <vt:lpstr>Diapositive 11</vt:lpstr>
      <vt:lpstr> </vt:lpstr>
      <vt:lpstr>I- Les finances publiques classiques et les finances publiques modernes</vt:lpstr>
      <vt:lpstr> II- Les finances publiques : expression du pouvoir politique  </vt:lpstr>
      <vt:lpstr> III- Finances Publiques : De la pluridisciplinarité à l’autonomie  </vt:lpstr>
      <vt:lpstr>La pluridisciplinarité des Finances Publiques </vt:lpstr>
      <vt:lpstr>Diapositive 17</vt:lpstr>
      <vt:lpstr>Diapositive 18</vt:lpstr>
      <vt:lpstr>Diapositive 19</vt:lpstr>
      <vt:lpstr>   L’autonomie des finances publiques</vt:lpstr>
      <vt:lpstr>                                                                                                  Finances publiques et finances privées  </vt:lpstr>
      <vt:lpstr>CHAPITRE I : Evolution historique : la conquête du pouvoir financier par le parlement </vt:lpstr>
      <vt:lpstr> L’évolution en Angleterre  </vt:lpstr>
      <vt:lpstr>Deuxième étape</vt:lpstr>
      <vt:lpstr>Signature d’un troisième document constitutionnel : le Bill of rights de 1689. Il s’agit d’un document financier comportant plusieurs points importants:</vt:lpstr>
      <vt:lpstr>L’évolution en France</vt:lpstr>
      <vt:lpstr>Les péripéties des finances publiques au Maroc</vt:lpstr>
      <vt:lpstr>Diapositive 28</vt:lpstr>
      <vt:lpstr>Diapositive 29</vt:lpstr>
      <vt:lpstr>Diapositive 30</vt:lpstr>
      <vt:lpstr>Diapositive 31</vt:lpstr>
      <vt:lpstr>Diapositive 32</vt:lpstr>
      <vt:lpstr>Diapositive 33</vt:lpstr>
      <vt:lpstr>solution</vt:lpstr>
      <vt:lpstr>Diapositive 35</vt:lpstr>
      <vt:lpstr> I- Les Mercantilistes : L’Etat garant de la richesse d’un pays (Bodin, Montchrestien, Richelieu, Colbert, Sully ), (XVI ème siècle) </vt:lpstr>
      <vt:lpstr>Deux façons pour dégager un solde commercial positif</vt:lpstr>
      <vt:lpstr>Diapositive 38</vt:lpstr>
      <vt:lpstr> II- Les physiocrates  </vt:lpstr>
      <vt:lpstr>Le contexte économique de l’époque se caractérise par: </vt:lpstr>
      <vt:lpstr>Pour les physiocrates </vt:lpstr>
      <vt:lpstr>III- Adam SMITH</vt:lpstr>
      <vt:lpstr>Diapositive 43</vt:lpstr>
      <vt:lpstr>Diapositive 44</vt:lpstr>
      <vt:lpstr>  IV- L’apport de John Maynard Keynes</vt:lpstr>
      <vt:lpstr>L’analyse de l’économiste britannique John Maynard Keynes a modifié cette conception en soulignant l’impact de la politique budgétaire sur le niveau d’activité économique d’un pays </vt:lpstr>
      <vt:lpstr>Diapositive 47</vt:lpstr>
      <vt:lpstr>Diapositive 48</vt:lpstr>
      <vt:lpstr>Selon Keynes, en cas de forte dégradation de la conjoncture économique, les gouvernements peuvent être tentés de mener une politique budgétaire volontariste.</vt:lpstr>
      <vt:lpstr>Une politique budgétaire volontariste peut néanmoins avoir des effets défavorables sur l’activité économique:</vt:lpstr>
      <vt:lpstr>De plus, la demande supplémentaire permise par l’augmentation des dépenses publiques doit s’adresser en priorité aux producteurs nationaux.</vt:lpstr>
      <vt:lpstr>Les conceptions actuelles</vt:lpstr>
      <vt:lpstr>     l’accumulation des déficits budgétaires vient      gonfler l’encours de dette publique et augmente les charges futures de l’État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FINANCES PUBLIQUES</dc:title>
  <dc:creator>mohamed</dc:creator>
  <cp:lastModifiedBy>mohamed</cp:lastModifiedBy>
  <cp:revision>2</cp:revision>
  <dcterms:created xsi:type="dcterms:W3CDTF">2020-03-18T18:04:18Z</dcterms:created>
  <dcterms:modified xsi:type="dcterms:W3CDTF">2020-03-18T21:04:12Z</dcterms:modified>
</cp:coreProperties>
</file>